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 id="2147483651" r:id="rId2"/>
    <p:sldMasterId id="2147483652" r:id="rId3"/>
    <p:sldMasterId id="2147483653" r:id="rId4"/>
    <p:sldMasterId id="2147483700" r:id="rId5"/>
  </p:sldMasterIdLst>
  <p:notesMasterIdLst>
    <p:notesMasterId r:id="rId50"/>
  </p:notesMasterIdLst>
  <p:handoutMasterIdLst>
    <p:handoutMasterId r:id="rId51"/>
  </p:handoutMasterIdLst>
  <p:sldIdLst>
    <p:sldId id="2218" r:id="rId6"/>
    <p:sldId id="2962" r:id="rId7"/>
    <p:sldId id="3097" r:id="rId8"/>
    <p:sldId id="3101" r:id="rId9"/>
    <p:sldId id="3043" r:id="rId10"/>
    <p:sldId id="2963" r:id="rId11"/>
    <p:sldId id="2966" r:id="rId12"/>
    <p:sldId id="2967" r:id="rId13"/>
    <p:sldId id="2968" r:id="rId14"/>
    <p:sldId id="2969" r:id="rId15"/>
    <p:sldId id="2970" r:id="rId16"/>
    <p:sldId id="2971" r:id="rId17"/>
    <p:sldId id="2972" r:id="rId18"/>
    <p:sldId id="3070" r:id="rId19"/>
    <p:sldId id="3100" r:id="rId20"/>
    <p:sldId id="3071" r:id="rId21"/>
    <p:sldId id="2981" r:id="rId22"/>
    <p:sldId id="2982" r:id="rId23"/>
    <p:sldId id="2989" r:id="rId24"/>
    <p:sldId id="3049" r:id="rId25"/>
    <p:sldId id="3099" r:id="rId26"/>
    <p:sldId id="3055" r:id="rId27"/>
    <p:sldId id="3056" r:id="rId28"/>
    <p:sldId id="3057" r:id="rId29"/>
    <p:sldId id="3085" r:id="rId30"/>
    <p:sldId id="3075" r:id="rId31"/>
    <p:sldId id="3059" r:id="rId32"/>
    <p:sldId id="3061" r:id="rId33"/>
    <p:sldId id="3076" r:id="rId34"/>
    <p:sldId id="3064" r:id="rId35"/>
    <p:sldId id="3068" r:id="rId36"/>
    <p:sldId id="3080" r:id="rId37"/>
    <p:sldId id="3102" r:id="rId38"/>
    <p:sldId id="3096" r:id="rId39"/>
    <p:sldId id="3077" r:id="rId40"/>
    <p:sldId id="3098" r:id="rId41"/>
    <p:sldId id="3103" r:id="rId42"/>
    <p:sldId id="3104" r:id="rId43"/>
    <p:sldId id="3105" r:id="rId44"/>
    <p:sldId id="3106" r:id="rId45"/>
    <p:sldId id="3107" r:id="rId46"/>
    <p:sldId id="3108" r:id="rId47"/>
    <p:sldId id="3109" r:id="rId48"/>
    <p:sldId id="3110" r:id="rId49"/>
  </p:sldIdLst>
  <p:sldSz cx="9144000" cy="6858000" type="letter"/>
  <p:notesSz cx="7010400" cy="9296400"/>
  <p:custDataLst>
    <p:tags r:id="rId52"/>
  </p:custDataLst>
  <p:defaultTextStyle>
    <a:defPPr>
      <a:defRPr lang="en-US"/>
    </a:defPPr>
    <a:lvl1pPr algn="ctr" rtl="0" fontAlgn="base">
      <a:spcBef>
        <a:spcPct val="0"/>
      </a:spcBef>
      <a:spcAft>
        <a:spcPct val="0"/>
      </a:spcAft>
      <a:defRPr sz="1400" b="1" kern="1200">
        <a:solidFill>
          <a:schemeClr val="tx1"/>
        </a:solidFill>
        <a:latin typeface="Arial" pitchFamily="34" charset="0"/>
        <a:ea typeface="+mn-ea"/>
        <a:cs typeface="+mn-cs"/>
      </a:defRPr>
    </a:lvl1pPr>
    <a:lvl2pPr marL="457200" algn="ctr" rtl="0" fontAlgn="base">
      <a:spcBef>
        <a:spcPct val="0"/>
      </a:spcBef>
      <a:spcAft>
        <a:spcPct val="0"/>
      </a:spcAft>
      <a:defRPr sz="1400" b="1" kern="1200">
        <a:solidFill>
          <a:schemeClr val="tx1"/>
        </a:solidFill>
        <a:latin typeface="Arial" pitchFamily="34" charset="0"/>
        <a:ea typeface="+mn-ea"/>
        <a:cs typeface="+mn-cs"/>
      </a:defRPr>
    </a:lvl2pPr>
    <a:lvl3pPr marL="914400" algn="ctr" rtl="0" fontAlgn="base">
      <a:spcBef>
        <a:spcPct val="0"/>
      </a:spcBef>
      <a:spcAft>
        <a:spcPct val="0"/>
      </a:spcAft>
      <a:defRPr sz="1400" b="1" kern="1200">
        <a:solidFill>
          <a:schemeClr val="tx1"/>
        </a:solidFill>
        <a:latin typeface="Arial" pitchFamily="34" charset="0"/>
        <a:ea typeface="+mn-ea"/>
        <a:cs typeface="+mn-cs"/>
      </a:defRPr>
    </a:lvl3pPr>
    <a:lvl4pPr marL="1371600" algn="ctr" rtl="0" fontAlgn="base">
      <a:spcBef>
        <a:spcPct val="0"/>
      </a:spcBef>
      <a:spcAft>
        <a:spcPct val="0"/>
      </a:spcAft>
      <a:defRPr sz="1400" b="1" kern="1200">
        <a:solidFill>
          <a:schemeClr val="tx1"/>
        </a:solidFill>
        <a:latin typeface="Arial" pitchFamily="34" charset="0"/>
        <a:ea typeface="+mn-ea"/>
        <a:cs typeface="+mn-cs"/>
      </a:defRPr>
    </a:lvl4pPr>
    <a:lvl5pPr marL="1828800" algn="ctr" rtl="0" fontAlgn="base">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F81BD612-328F-45BB-BB0E-0A0B81321D36}">
          <p14:sldIdLst>
            <p14:sldId id="2218"/>
            <p14:sldId id="2962"/>
            <p14:sldId id="3097"/>
            <p14:sldId id="3101"/>
            <p14:sldId id="3043"/>
            <p14:sldId id="2963"/>
            <p14:sldId id="2966"/>
            <p14:sldId id="2967"/>
            <p14:sldId id="2968"/>
            <p14:sldId id="2969"/>
            <p14:sldId id="2970"/>
            <p14:sldId id="2971"/>
            <p14:sldId id="2972"/>
            <p14:sldId id="3070"/>
            <p14:sldId id="3100"/>
            <p14:sldId id="3071"/>
            <p14:sldId id="2981"/>
            <p14:sldId id="2982"/>
            <p14:sldId id="2989"/>
            <p14:sldId id="3049"/>
            <p14:sldId id="3099"/>
            <p14:sldId id="3055"/>
            <p14:sldId id="3056"/>
            <p14:sldId id="3057"/>
            <p14:sldId id="3085"/>
            <p14:sldId id="3075"/>
            <p14:sldId id="3059"/>
            <p14:sldId id="3061"/>
            <p14:sldId id="3076"/>
            <p14:sldId id="3064"/>
            <p14:sldId id="3068"/>
            <p14:sldId id="3080"/>
            <p14:sldId id="3102"/>
            <p14:sldId id="3096"/>
            <p14:sldId id="3077"/>
            <p14:sldId id="3098"/>
            <p14:sldId id="3103"/>
            <p14:sldId id="3104"/>
            <p14:sldId id="3105"/>
            <p14:sldId id="3106"/>
            <p14:sldId id="3107"/>
            <p14:sldId id="3108"/>
            <p14:sldId id="3109"/>
            <p14:sldId id="3110"/>
          </p14:sldIdLst>
        </p14:section>
      </p14:sectionLst>
    </p:ext>
    <p:ext uri="{EFAFB233-063F-42B5-8137-9DF3F51BA10A}">
      <p15:sldGuideLst xmlns="" xmlns:p15="http://schemas.microsoft.com/office/powerpoint/2012/main">
        <p15:guide id="1" orient="horz" pos="3890">
          <p15:clr>
            <a:srgbClr val="A4A3A4"/>
          </p15:clr>
        </p15:guide>
        <p15:guide id="2" orient="horz" pos="4040">
          <p15:clr>
            <a:srgbClr val="A4A3A4"/>
          </p15:clr>
        </p15:guide>
        <p15:guide id="3" orient="horz" pos="676">
          <p15:clr>
            <a:srgbClr val="A4A3A4"/>
          </p15:clr>
        </p15:guide>
        <p15:guide id="4" orient="horz" pos="826">
          <p15:clr>
            <a:srgbClr val="A4A3A4"/>
          </p15:clr>
        </p15:guide>
        <p15:guide id="5" orient="horz" pos="426">
          <p15:clr>
            <a:srgbClr val="A4A3A4"/>
          </p15:clr>
        </p15:guide>
        <p15:guide id="6" orient="horz" pos="2162">
          <p15:clr>
            <a:srgbClr val="A4A3A4"/>
          </p15:clr>
        </p15:guide>
        <p15:guide id="7" orient="horz" pos="288">
          <p15:clr>
            <a:srgbClr val="A4A3A4"/>
          </p15:clr>
        </p15:guide>
        <p15:guide id="8" pos="2880">
          <p15:clr>
            <a:srgbClr val="A4A3A4"/>
          </p15:clr>
        </p15:guide>
        <p15:guide id="9" pos="3006">
          <p15:clr>
            <a:srgbClr val="A4A3A4"/>
          </p15:clr>
        </p15:guide>
        <p15:guide id="10" pos="2754">
          <p15:clr>
            <a:srgbClr val="A4A3A4"/>
          </p15:clr>
        </p15:guide>
        <p15:guide id="11" pos="5661">
          <p15:clr>
            <a:srgbClr val="A4A3A4"/>
          </p15:clr>
        </p15:guide>
        <p15:guide id="12" pos="99">
          <p15:clr>
            <a:srgbClr val="A4A3A4"/>
          </p15:clr>
        </p15:guide>
        <p15:guide id="13" pos="3007">
          <p15:clr>
            <a:srgbClr val="A4A3A4"/>
          </p15:clr>
        </p15:guide>
        <p15:guide id="14" pos="2755">
          <p15:clr>
            <a:srgbClr val="A4A3A4"/>
          </p15:clr>
        </p15:guide>
      </p15:sldGuideLst>
    </p:ext>
    <p:ext uri="{2D200454-40CA-4A62-9FC3-DE9A4176ACB9}">
      <p15:notesGuideLst xmlns="" xmlns:p15="http://schemas.microsoft.com/office/powerpoint/2012/main">
        <p15:guide id="1" orient="horz" pos="3124" userDrawn="1">
          <p15:clr>
            <a:srgbClr val="A4A3A4"/>
          </p15:clr>
        </p15:guide>
        <p15:guide id="2" pos="2097"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83506" initials="" lastIdx="0" clrIdx="0"/>
  <p:cmAuthor id="1" name="mb97770"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565A"/>
    <a:srgbClr val="33CC33"/>
    <a:srgbClr val="002D72"/>
    <a:srgbClr val="000000"/>
    <a:srgbClr val="00BDF2"/>
    <a:srgbClr val="DAEEF3"/>
    <a:srgbClr val="99DFE3"/>
    <a:srgbClr val="CCF2FC"/>
    <a:srgbClr val="99ABC7"/>
    <a:srgbClr val="00B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9502" autoAdjust="0"/>
  </p:normalViewPr>
  <p:slideViewPr>
    <p:cSldViewPr>
      <p:cViewPr varScale="1">
        <p:scale>
          <a:sx n="109" d="100"/>
          <a:sy n="109" d="100"/>
        </p:scale>
        <p:origin x="-204" y="-78"/>
      </p:cViewPr>
      <p:guideLst>
        <p:guide orient="horz" pos="3890"/>
        <p:guide orient="horz" pos="4040"/>
        <p:guide orient="horz" pos="676"/>
        <p:guide orient="horz" pos="826"/>
        <p:guide orient="horz" pos="426"/>
        <p:guide orient="horz" pos="2162"/>
        <p:guide orient="horz" pos="288"/>
        <p:guide pos="2880"/>
        <p:guide pos="3006"/>
        <p:guide pos="2754"/>
        <p:guide pos="5661"/>
        <p:guide pos="99"/>
        <p:guide pos="3007"/>
        <p:guide pos="27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2328"/>
    </p:cViewPr>
  </p:sorterViewPr>
  <p:notesViewPr>
    <p:cSldViewPr>
      <p:cViewPr>
        <p:scale>
          <a:sx n="125" d="100"/>
          <a:sy n="125" d="100"/>
        </p:scale>
        <p:origin x="-2946" y="360"/>
      </p:cViewPr>
      <p:guideLst>
        <p:guide orient="horz" pos="3124"/>
        <p:guide orient="horz" pos="2928"/>
        <p:guide pos="2097"/>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5" y="0"/>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2" tIns="45580" rIns="91162" bIns="45580" numCol="1" anchor="t" anchorCtr="0" compatLnSpc="1">
            <a:prstTxWarp prst="textNoShape">
              <a:avLst/>
            </a:prstTxWarp>
          </a:bodyPr>
          <a:lstStyle>
            <a:lvl1pPr algn="l">
              <a:defRPr sz="1300" b="0"/>
            </a:lvl1pPr>
          </a:lstStyle>
          <a:p>
            <a:endParaRPr lang="en-US"/>
          </a:p>
        </p:txBody>
      </p:sp>
      <p:sp>
        <p:nvSpPr>
          <p:cNvPr id="328707" name="Rectangle 3"/>
          <p:cNvSpPr>
            <a:spLocks noGrp="1" noChangeArrowheads="1"/>
          </p:cNvSpPr>
          <p:nvPr>
            <p:ph type="dt" sz="quarter" idx="1"/>
          </p:nvPr>
        </p:nvSpPr>
        <p:spPr bwMode="auto">
          <a:xfrm>
            <a:off x="3970672" y="0"/>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2" tIns="45580" rIns="91162" bIns="45580" numCol="1" anchor="t" anchorCtr="0" compatLnSpc="1">
            <a:prstTxWarp prst="textNoShape">
              <a:avLst/>
            </a:prstTxWarp>
          </a:bodyPr>
          <a:lstStyle>
            <a:lvl1pPr algn="r">
              <a:defRPr sz="1300" b="0"/>
            </a:lvl1pPr>
          </a:lstStyle>
          <a:p>
            <a:endParaRPr lang="en-US"/>
          </a:p>
        </p:txBody>
      </p:sp>
      <p:sp>
        <p:nvSpPr>
          <p:cNvPr id="328708" name="Rectangle 4"/>
          <p:cNvSpPr>
            <a:spLocks noGrp="1" noChangeArrowheads="1"/>
          </p:cNvSpPr>
          <p:nvPr>
            <p:ph type="ftr" sz="quarter" idx="2"/>
          </p:nvPr>
        </p:nvSpPr>
        <p:spPr bwMode="auto">
          <a:xfrm>
            <a:off x="5" y="8831211"/>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2" tIns="45580" rIns="91162" bIns="45580" numCol="1" anchor="b" anchorCtr="0" compatLnSpc="1">
            <a:prstTxWarp prst="textNoShape">
              <a:avLst/>
            </a:prstTxWarp>
          </a:bodyPr>
          <a:lstStyle>
            <a:lvl1pPr algn="l">
              <a:defRPr sz="1300" b="0"/>
            </a:lvl1pPr>
          </a:lstStyle>
          <a:p>
            <a:endParaRPr lang="en-US"/>
          </a:p>
        </p:txBody>
      </p:sp>
      <p:sp>
        <p:nvSpPr>
          <p:cNvPr id="328709" name="Rectangle 5"/>
          <p:cNvSpPr>
            <a:spLocks noGrp="1" noChangeArrowheads="1"/>
          </p:cNvSpPr>
          <p:nvPr>
            <p:ph type="sldNum" sz="quarter" idx="3"/>
          </p:nvPr>
        </p:nvSpPr>
        <p:spPr bwMode="auto">
          <a:xfrm>
            <a:off x="3970672" y="8831211"/>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62" tIns="45580" rIns="91162" bIns="45580" numCol="1" anchor="b" anchorCtr="0" compatLnSpc="1">
            <a:prstTxWarp prst="textNoShape">
              <a:avLst/>
            </a:prstTxWarp>
          </a:bodyPr>
          <a:lstStyle>
            <a:lvl1pPr algn="r">
              <a:defRPr sz="1300" b="0"/>
            </a:lvl1pPr>
          </a:lstStyle>
          <a:p>
            <a:fld id="{4E79CF74-CB4D-4065-AF1F-2E18C6FF413E}" type="slidenum">
              <a:rPr lang="en-US"/>
              <a:t>‹#›</a:t>
            </a:fld>
            <a:endParaRPr lang="en-US"/>
          </a:p>
        </p:txBody>
      </p:sp>
    </p:spTree>
    <p:extLst>
      <p:ext uri="{BB962C8B-B14F-4D97-AF65-F5344CB8AC3E}">
        <p14:creationId xmlns:p14="http://schemas.microsoft.com/office/powerpoint/2010/main" val="1215208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5" y="0"/>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1" tIns="47567" rIns="95131" bIns="47567" numCol="1" anchor="t" anchorCtr="0" compatLnSpc="1">
            <a:prstTxWarp prst="textNoShape">
              <a:avLst/>
            </a:prstTxWarp>
          </a:bodyPr>
          <a:lstStyle>
            <a:lvl1pPr algn="l" defTabSz="951168">
              <a:defRPr sz="1400" b="0"/>
            </a:lvl1pPr>
          </a:lstStyle>
          <a:p>
            <a:endParaRPr lang="en-US"/>
          </a:p>
        </p:txBody>
      </p:sp>
      <p:sp>
        <p:nvSpPr>
          <p:cNvPr id="27651" name="Rectangle 3"/>
          <p:cNvSpPr>
            <a:spLocks noGrp="1" noChangeArrowheads="1"/>
          </p:cNvSpPr>
          <p:nvPr>
            <p:ph type="dt" idx="1"/>
          </p:nvPr>
        </p:nvSpPr>
        <p:spPr bwMode="auto">
          <a:xfrm>
            <a:off x="3970672" y="0"/>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1" tIns="47567" rIns="95131" bIns="47567" numCol="1" anchor="t" anchorCtr="0" compatLnSpc="1">
            <a:prstTxWarp prst="textNoShape">
              <a:avLst/>
            </a:prstTxWarp>
          </a:bodyPr>
          <a:lstStyle>
            <a:lvl1pPr algn="r" defTabSz="951168">
              <a:defRPr sz="1400" b="0"/>
            </a:lvl1pPr>
          </a:lstStyle>
          <a:p>
            <a:endParaRPr lang="en-US"/>
          </a:p>
        </p:txBody>
      </p:sp>
      <p:sp>
        <p:nvSpPr>
          <p:cNvPr id="2765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700711" y="4415605"/>
            <a:ext cx="5608988" cy="418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1" tIns="47567" rIns="95131" bIns="47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5" y="8831211"/>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1" tIns="47567" rIns="95131" bIns="47567" numCol="1" anchor="b" anchorCtr="0" compatLnSpc="1">
            <a:prstTxWarp prst="textNoShape">
              <a:avLst/>
            </a:prstTxWarp>
          </a:bodyPr>
          <a:lstStyle>
            <a:lvl1pPr algn="l" defTabSz="951168">
              <a:defRPr sz="1400" b="0"/>
            </a:lvl1pPr>
          </a:lstStyle>
          <a:p>
            <a:endParaRPr lang="en-US"/>
          </a:p>
        </p:txBody>
      </p:sp>
      <p:sp>
        <p:nvSpPr>
          <p:cNvPr id="27655" name="Rectangle 7"/>
          <p:cNvSpPr>
            <a:spLocks noGrp="1" noChangeArrowheads="1"/>
          </p:cNvSpPr>
          <p:nvPr>
            <p:ph type="sldNum" sz="quarter" idx="5"/>
          </p:nvPr>
        </p:nvSpPr>
        <p:spPr bwMode="auto">
          <a:xfrm>
            <a:off x="3970672" y="8831211"/>
            <a:ext cx="3038063" cy="46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1" tIns="47567" rIns="95131" bIns="47567" numCol="1" anchor="b" anchorCtr="0" compatLnSpc="1">
            <a:prstTxWarp prst="textNoShape">
              <a:avLst/>
            </a:prstTxWarp>
          </a:bodyPr>
          <a:lstStyle>
            <a:lvl1pPr algn="r" defTabSz="951168">
              <a:defRPr sz="1400" b="0"/>
            </a:lvl1pPr>
          </a:lstStyle>
          <a:p>
            <a:fld id="{10908D65-AC16-4D09-8E69-0104B95D1278}" type="slidenum">
              <a:rPr lang="en-US"/>
              <a:t>‹#›</a:t>
            </a:fld>
            <a:endParaRPr lang="en-US"/>
          </a:p>
        </p:txBody>
      </p:sp>
    </p:spTree>
    <p:extLst>
      <p:ext uri="{BB962C8B-B14F-4D97-AF65-F5344CB8AC3E}">
        <p14:creationId xmlns:p14="http://schemas.microsoft.com/office/powerpoint/2010/main" val="37857530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7B53F34-A8BE-4EFB-9C03-F83740591E48}" type="slidenum">
              <a:rPr lang="en-US"/>
              <a:t>1</a:t>
            </a:fld>
            <a:endParaRPr lang="en-US"/>
          </a:p>
        </p:txBody>
      </p:sp>
      <p:sp>
        <p:nvSpPr>
          <p:cNvPr id="322562" name="Rectangle 2"/>
          <p:cNvSpPr>
            <a:spLocks noGrp="1" noRot="1" noChangeAspect="1" noChangeArrowheads="1" noTextEdit="1"/>
          </p:cNvSpPr>
          <p:nvPr>
            <p:ph type="sldImg"/>
          </p:nvPr>
        </p:nvSpPr>
        <p:spPr>
          <a:xfrm>
            <a:off x="1181100" y="696913"/>
            <a:ext cx="4648200" cy="3486150"/>
          </a:xfrm>
        </p:spPr>
      </p:sp>
      <p:sp>
        <p:nvSpPr>
          <p:cNvPr id="3225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46FD8A3-735C-44EF-84EE-CD3BCC555878}" type="slidenum">
              <a:rPr lang="en-US" smtClean="0"/>
              <a:t>11</a:t>
            </a:fld>
            <a:endParaRPr lang="en-US"/>
          </a:p>
        </p:txBody>
      </p:sp>
      <p:sp>
        <p:nvSpPr>
          <p:cNvPr id="6" name="Content Placeholder 9"/>
          <p:cNvSpPr txBox="1">
            <a:spLocks noGrp="1"/>
          </p:cNvSpPr>
          <p:nvPr>
            <p:ph type="body" idx="1"/>
          </p:nvPr>
        </p:nvSpPr>
        <p:spPr>
          <a:prstGeom prst="rect">
            <a:avLst/>
          </a:prstGeom>
        </p:spPr>
        <p:txBody>
          <a:bodyPr/>
          <a:lstStyle>
            <a:lvl1pPr marL="177800" indent="-177800" algn="l" rtl="0" eaLnBrk="1" fontAlgn="base" hangingPunct="1">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2pPr>
            <a:lvl3pPr marL="541338" indent="-184150"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3pPr>
            <a:lvl4pPr marL="709613" indent="-166688"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4pPr>
            <a:lvl5pPr marL="9048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5pPr>
            <a:lvl6pPr marL="13620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6pPr>
            <a:lvl7pPr marL="18192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7pPr>
            <a:lvl8pPr marL="22764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8pPr>
            <a:lvl9pPr marL="27336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9pPr>
          </a:lstStyle>
          <a:p>
            <a:pPr marL="0" indent="0">
              <a:buNone/>
            </a:pPr>
            <a:endParaRPr lang="en-GB" sz="1000" kern="0" dirty="0"/>
          </a:p>
        </p:txBody>
      </p:sp>
    </p:spTree>
    <p:extLst>
      <p:ext uri="{BB962C8B-B14F-4D97-AF65-F5344CB8AC3E}">
        <p14:creationId xmlns:p14="http://schemas.microsoft.com/office/powerpoint/2010/main" val="11957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pPr/>
              <a:t>12</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BA0AB-F458-4696-8247-2ECDAD48B156}" type="slidenum">
              <a:rPr lang="en-US">
                <a:solidFill>
                  <a:prstClr val="black"/>
                </a:solidFill>
              </a:rPr>
              <a:pPr/>
              <a:t>13</a:t>
            </a:fld>
            <a:endParaRPr lang="en-US" dirty="0">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a:ln/>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14</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marL="228234" indent="-228234">
              <a:buAutoNum type="arabicParenR"/>
            </a:pPr>
            <a:r>
              <a:rPr lang="en-US" dirty="0" smtClean="0"/>
              <a:t>H:\Global Economics\Global Forecast  Related\Global </a:t>
            </a:r>
            <a:r>
              <a:rPr lang="en-US" dirty="0" err="1" smtClean="0"/>
              <a:t>Overviews_GDP_Quarterly</a:t>
            </a:r>
            <a:r>
              <a:rPr lang="en-US" dirty="0" smtClean="0"/>
              <a:t> since 1980.xlsx</a:t>
            </a:r>
            <a:endParaRPr lang="en-GB" dirty="0" smtClean="0"/>
          </a:p>
          <a:p>
            <a:pPr marL="228234" indent="-228234">
              <a:buAutoNum type="arabicParenR"/>
            </a:pPr>
            <a:r>
              <a:rPr lang="en-GB" dirty="0" smtClean="0"/>
              <a:t>H:\Global Economics\Global - AE\Global Industrial Production.xlsx</a:t>
            </a:r>
          </a:p>
          <a:p>
            <a:pPr marL="228234" indent="-228234">
              <a:buAutoNum type="arabicParenR"/>
            </a:pPr>
            <a:r>
              <a:rPr lang="en-US" dirty="0" smtClean="0"/>
              <a:t>H:\Global Economics\GEOS\2017\GEOS Prospects for 2018\Investment\Aggregate Global investment breakdown.xlsx</a:t>
            </a:r>
          </a:p>
          <a:p>
            <a:pPr marL="228234" indent="-228234">
              <a:buAutoNum type="arabicParenR"/>
            </a:pPr>
            <a:r>
              <a:rPr lang="en-GB" b="1" dirty="0" smtClean="0"/>
              <a:t>H:\Global Presentations\2018\March\Copper prices.xlsx</a:t>
            </a:r>
            <a:endParaRPr lang="en-GB"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16</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r>
              <a:rPr lang="en-US" smtClean="0"/>
              <a:t>H:\Global Economics\Global - Prices\Global - US\Duration of current expansion.xlsx</a:t>
            </a: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17</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18</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r>
              <a:rPr lang="en-US" dirty="0" smtClean="0"/>
              <a:t>H:\Global Economics\Presentations\2017\October 2017\Why is inflation so low\U-3 U-6 US Unemployment rate.xlsx</a:t>
            </a:r>
          </a:p>
          <a:p>
            <a:r>
              <a:rPr lang="en-US" dirty="0" smtClean="0"/>
              <a:t>H:\Global Economics\Presentations\2017\October 2017\Why is inflation so low\Capacity utilization.xlsx</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19</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20</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22</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marL="228234" indent="-228234">
              <a:buAutoNum type="arabicParenR"/>
            </a:pPr>
            <a:r>
              <a:rPr lang="en-GB" dirty="0" smtClean="0"/>
              <a:t>Geos (updated)</a:t>
            </a:r>
          </a:p>
          <a:p>
            <a:pPr marL="228234" indent="-228234">
              <a:buAutoNum type="arabicParenR"/>
            </a:pPr>
            <a:r>
              <a:rPr lang="en-US" dirty="0" smtClean="0"/>
              <a:t>H:\Global Economics\GEOS\2017\GEOS October 2017\What is priced in OIS.xlsx</a:t>
            </a:r>
          </a:p>
          <a:p>
            <a:pPr marL="228234" indent="-228234">
              <a:buAutoNum type="arabicParenR"/>
            </a:pPr>
            <a:r>
              <a:rPr lang="en-US" dirty="0" smtClean="0"/>
              <a:t>H:\Global Economics\Global - Financial\Nominal and Real Rates in AE.xlsx</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2</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marL="228234" indent="-228234">
              <a:buAutoNum type="arabicParenR"/>
            </a:pPr>
            <a:r>
              <a:rPr lang="en-US" smtClean="0"/>
              <a:t>H:\Global Economics\Global Forecast  Related\Global Overviews_GDP_Quarterly since 1980.xlsx</a:t>
            </a:r>
            <a:endParaRPr lang="en-GB" smtClean="0"/>
          </a:p>
          <a:p>
            <a:pPr marL="228234" indent="-228234">
              <a:buAutoNum type="arabicParenR"/>
            </a:pPr>
            <a:r>
              <a:rPr lang="en-GB" smtClean="0"/>
              <a:t>H:\Global Economics\Global - AE\Global Industrial Production.xlsx</a:t>
            </a:r>
          </a:p>
          <a:p>
            <a:pPr marL="228234" indent="-228234">
              <a:buAutoNum type="arabicParenR"/>
            </a:pPr>
            <a:r>
              <a:rPr lang="en-US" smtClean="0"/>
              <a:t>H:\Global Economics\GEOS\2017\GEOS Prospects for 2018\Investment\Aggregate Global investment breakdown.xlsx</a:t>
            </a:r>
          </a:p>
          <a:p>
            <a:pPr marL="228234" indent="-228234">
              <a:buAutoNum type="arabicParenR"/>
            </a:pPr>
            <a:r>
              <a:rPr lang="en-GB" smtClean="0"/>
              <a:t>H:\Global Economics\Nowcasting\Haver Nowcasting.xlsx</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t>23</a:t>
            </a:fld>
            <a:endParaRPr lang="en-US"/>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defTabSz="912937">
              <a:defRPr/>
            </a:pPr>
            <a:r>
              <a:rPr lang="en-US" dirty="0" smtClean="0"/>
              <a:t>H:\Global Economics\Global - Monetary Policy\Central Bank Balance Sheets\Balance sheets CR_ER - corrected.xlsx</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l" defTabSz="954143" eaLnBrk="0" hangingPunct="0">
              <a:spcBef>
                <a:spcPct val="30000"/>
              </a:spcBef>
              <a:defRPr sz="1200">
                <a:solidFill>
                  <a:schemeClr val="tx1"/>
                </a:solidFill>
                <a:latin typeface="Arial" pitchFamily="34" charset="0"/>
                <a:cs typeface="Arial" pitchFamily="34" charset="0"/>
              </a:defRPr>
            </a:lvl1pPr>
            <a:lvl2pPr marL="743133" indent="-285937" algn="l" defTabSz="954143" eaLnBrk="0" hangingPunct="0">
              <a:spcBef>
                <a:spcPct val="30000"/>
              </a:spcBef>
              <a:defRPr sz="1200">
                <a:solidFill>
                  <a:schemeClr val="tx1"/>
                </a:solidFill>
                <a:latin typeface="Arial" pitchFamily="34" charset="0"/>
                <a:cs typeface="Arial" pitchFamily="34" charset="0"/>
              </a:defRPr>
            </a:lvl2pPr>
            <a:lvl3pPr marL="1143751" indent="-227832" algn="l" defTabSz="954143" eaLnBrk="0" hangingPunct="0">
              <a:spcBef>
                <a:spcPct val="30000"/>
              </a:spcBef>
              <a:defRPr sz="1200">
                <a:solidFill>
                  <a:schemeClr val="tx1"/>
                </a:solidFill>
                <a:latin typeface="Arial" pitchFamily="34" charset="0"/>
                <a:cs typeface="Arial" pitchFamily="34" charset="0"/>
              </a:defRPr>
            </a:lvl3pPr>
            <a:lvl4pPr marL="1600944" indent="-227832" algn="l" defTabSz="954143" eaLnBrk="0" hangingPunct="0">
              <a:spcBef>
                <a:spcPct val="30000"/>
              </a:spcBef>
              <a:defRPr sz="1200">
                <a:solidFill>
                  <a:schemeClr val="tx1"/>
                </a:solidFill>
                <a:latin typeface="Arial" pitchFamily="34" charset="0"/>
                <a:cs typeface="Arial" pitchFamily="34" charset="0"/>
              </a:defRPr>
            </a:lvl4pPr>
            <a:lvl5pPr marL="2058136" indent="-227832" algn="l" defTabSz="954143" eaLnBrk="0" hangingPunct="0">
              <a:spcBef>
                <a:spcPct val="30000"/>
              </a:spcBef>
              <a:defRPr sz="1200">
                <a:solidFill>
                  <a:schemeClr val="tx1"/>
                </a:solidFill>
                <a:latin typeface="Arial" pitchFamily="34" charset="0"/>
                <a:cs typeface="Arial" pitchFamily="34" charset="0"/>
              </a:defRPr>
            </a:lvl5pPr>
            <a:lvl6pPr marL="2498513" indent="-227832" defTabSz="954143" eaLnBrk="0" fontAlgn="base" hangingPunct="0">
              <a:spcBef>
                <a:spcPct val="30000"/>
              </a:spcBef>
              <a:spcAft>
                <a:spcPct val="0"/>
              </a:spcAft>
              <a:defRPr sz="1200">
                <a:solidFill>
                  <a:schemeClr val="tx1"/>
                </a:solidFill>
                <a:latin typeface="Arial" pitchFamily="34" charset="0"/>
                <a:cs typeface="Arial" pitchFamily="34" charset="0"/>
              </a:defRPr>
            </a:lvl6pPr>
            <a:lvl7pPr marL="293888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7pPr>
            <a:lvl8pPr marL="3379262" indent="-227832" defTabSz="954143" eaLnBrk="0" fontAlgn="base" hangingPunct="0">
              <a:spcBef>
                <a:spcPct val="30000"/>
              </a:spcBef>
              <a:spcAft>
                <a:spcPct val="0"/>
              </a:spcAft>
              <a:defRPr sz="1200">
                <a:solidFill>
                  <a:schemeClr val="tx1"/>
                </a:solidFill>
                <a:latin typeface="Arial" pitchFamily="34" charset="0"/>
                <a:cs typeface="Arial" pitchFamily="34" charset="0"/>
              </a:defRPr>
            </a:lvl8pPr>
            <a:lvl9pPr marL="381963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A329088-B691-49F3-9604-905A2AC3837A}" type="slidenum">
              <a:rPr lang="en-US" altLang="en-US" sz="1300">
                <a:solidFill>
                  <a:prstClr val="black"/>
                </a:solidFill>
              </a:rPr>
              <a:pPr algn="r" eaLnBrk="1" hangingPunct="1">
                <a:spcBef>
                  <a:spcPct val="0"/>
                </a:spcBef>
              </a:pPr>
              <a:t>24</a:t>
            </a:fld>
            <a:endParaRPr lang="en-US" altLang="en-US" sz="1300" dirty="0">
              <a:solidFill>
                <a:prstClr val="black"/>
              </a:solidFill>
            </a:endParaRPr>
          </a:p>
        </p:txBody>
      </p:sp>
      <p:sp>
        <p:nvSpPr>
          <p:cNvPr id="5123" name="Rectangle 2"/>
          <p:cNvSpPr>
            <a:spLocks noGrp="1" noRot="1" noChangeAspect="1" noChangeArrowheads="1" noTextEdit="1"/>
          </p:cNvSpPr>
          <p:nvPr>
            <p:ph type="sldImg"/>
          </p:nvPr>
        </p:nvSpPr>
        <p:spPr>
          <a:xfrm>
            <a:off x="1171575" y="682625"/>
            <a:ext cx="4683125" cy="3513138"/>
          </a:xfrm>
          <a:ln/>
        </p:spPr>
      </p:sp>
      <p:sp>
        <p:nvSpPr>
          <p:cNvPr id="5124" name="Rectangle 3"/>
          <p:cNvSpPr>
            <a:spLocks noGrp="1" noChangeArrowheads="1"/>
          </p:cNvSpPr>
          <p:nvPr>
            <p:ph type="body" idx="1"/>
          </p:nvPr>
        </p:nvSpPr>
        <p:spPr>
          <a:xfrm>
            <a:off x="900644" y="4422248"/>
            <a:ext cx="5209116" cy="4191680"/>
          </a:xfrm>
          <a:noFill/>
        </p:spPr>
        <p:txBody>
          <a:bodyPr/>
          <a:lstStyle/>
          <a:p>
            <a:pPr eaLnBrk="1" hangingPunct="1">
              <a:lnSpc>
                <a:spcPct val="160000"/>
              </a:lnSpc>
            </a:pP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l" defTabSz="954143" eaLnBrk="0" hangingPunct="0">
              <a:spcBef>
                <a:spcPct val="30000"/>
              </a:spcBef>
              <a:defRPr sz="1200">
                <a:solidFill>
                  <a:schemeClr val="tx1"/>
                </a:solidFill>
                <a:latin typeface="Arial" pitchFamily="34" charset="0"/>
                <a:cs typeface="Arial" pitchFamily="34" charset="0"/>
              </a:defRPr>
            </a:lvl1pPr>
            <a:lvl2pPr marL="743133" indent="-285937" algn="l" defTabSz="954143" eaLnBrk="0" hangingPunct="0">
              <a:spcBef>
                <a:spcPct val="30000"/>
              </a:spcBef>
              <a:defRPr sz="1200">
                <a:solidFill>
                  <a:schemeClr val="tx1"/>
                </a:solidFill>
                <a:latin typeface="Arial" pitchFamily="34" charset="0"/>
                <a:cs typeface="Arial" pitchFamily="34" charset="0"/>
              </a:defRPr>
            </a:lvl2pPr>
            <a:lvl3pPr marL="1143751" indent="-227832" algn="l" defTabSz="954143" eaLnBrk="0" hangingPunct="0">
              <a:spcBef>
                <a:spcPct val="30000"/>
              </a:spcBef>
              <a:defRPr sz="1200">
                <a:solidFill>
                  <a:schemeClr val="tx1"/>
                </a:solidFill>
                <a:latin typeface="Arial" pitchFamily="34" charset="0"/>
                <a:cs typeface="Arial" pitchFamily="34" charset="0"/>
              </a:defRPr>
            </a:lvl3pPr>
            <a:lvl4pPr marL="1600944" indent="-227832" algn="l" defTabSz="954143" eaLnBrk="0" hangingPunct="0">
              <a:spcBef>
                <a:spcPct val="30000"/>
              </a:spcBef>
              <a:defRPr sz="1200">
                <a:solidFill>
                  <a:schemeClr val="tx1"/>
                </a:solidFill>
                <a:latin typeface="Arial" pitchFamily="34" charset="0"/>
                <a:cs typeface="Arial" pitchFamily="34" charset="0"/>
              </a:defRPr>
            </a:lvl4pPr>
            <a:lvl5pPr marL="2058136" indent="-227832" algn="l" defTabSz="954143" eaLnBrk="0" hangingPunct="0">
              <a:spcBef>
                <a:spcPct val="30000"/>
              </a:spcBef>
              <a:defRPr sz="1200">
                <a:solidFill>
                  <a:schemeClr val="tx1"/>
                </a:solidFill>
                <a:latin typeface="Arial" pitchFamily="34" charset="0"/>
                <a:cs typeface="Arial" pitchFamily="34" charset="0"/>
              </a:defRPr>
            </a:lvl5pPr>
            <a:lvl6pPr marL="2498513" indent="-227832" defTabSz="954143" eaLnBrk="0" fontAlgn="base" hangingPunct="0">
              <a:spcBef>
                <a:spcPct val="30000"/>
              </a:spcBef>
              <a:spcAft>
                <a:spcPct val="0"/>
              </a:spcAft>
              <a:defRPr sz="1200">
                <a:solidFill>
                  <a:schemeClr val="tx1"/>
                </a:solidFill>
                <a:latin typeface="Arial" pitchFamily="34" charset="0"/>
                <a:cs typeface="Arial" pitchFamily="34" charset="0"/>
              </a:defRPr>
            </a:lvl6pPr>
            <a:lvl7pPr marL="293888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7pPr>
            <a:lvl8pPr marL="3379262" indent="-227832" defTabSz="954143" eaLnBrk="0" fontAlgn="base" hangingPunct="0">
              <a:spcBef>
                <a:spcPct val="30000"/>
              </a:spcBef>
              <a:spcAft>
                <a:spcPct val="0"/>
              </a:spcAft>
              <a:defRPr sz="1200">
                <a:solidFill>
                  <a:schemeClr val="tx1"/>
                </a:solidFill>
                <a:latin typeface="Arial" pitchFamily="34" charset="0"/>
                <a:cs typeface="Arial" pitchFamily="34" charset="0"/>
              </a:defRPr>
            </a:lvl8pPr>
            <a:lvl9pPr marL="381963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A329088-B691-49F3-9604-905A2AC3837A}" type="slidenum">
              <a:rPr lang="en-US" altLang="en-US" sz="1300">
                <a:solidFill>
                  <a:prstClr val="black"/>
                </a:solidFill>
              </a:rPr>
              <a:pPr algn="r" eaLnBrk="1" hangingPunct="1">
                <a:spcBef>
                  <a:spcPct val="0"/>
                </a:spcBef>
              </a:pPr>
              <a:t>25</a:t>
            </a:fld>
            <a:endParaRPr lang="en-US" altLang="en-US" sz="1300" dirty="0">
              <a:solidFill>
                <a:prstClr val="black"/>
              </a:solidFill>
            </a:endParaRPr>
          </a:p>
        </p:txBody>
      </p:sp>
      <p:sp>
        <p:nvSpPr>
          <p:cNvPr id="5123" name="Rectangle 2"/>
          <p:cNvSpPr>
            <a:spLocks noGrp="1" noRot="1" noChangeAspect="1" noChangeArrowheads="1" noTextEdit="1"/>
          </p:cNvSpPr>
          <p:nvPr>
            <p:ph type="sldImg"/>
          </p:nvPr>
        </p:nvSpPr>
        <p:spPr>
          <a:xfrm>
            <a:off x="1171575" y="682625"/>
            <a:ext cx="4683125" cy="3513138"/>
          </a:xfrm>
          <a:ln/>
        </p:spPr>
      </p:sp>
      <p:sp>
        <p:nvSpPr>
          <p:cNvPr id="5124" name="Rectangle 3"/>
          <p:cNvSpPr>
            <a:spLocks noGrp="1" noChangeArrowheads="1"/>
          </p:cNvSpPr>
          <p:nvPr>
            <p:ph type="body" idx="1"/>
          </p:nvPr>
        </p:nvSpPr>
        <p:spPr>
          <a:xfrm>
            <a:off x="900644" y="4422248"/>
            <a:ext cx="5209116" cy="4191680"/>
          </a:xfrm>
          <a:noFill/>
        </p:spPr>
        <p:txBody>
          <a:bodyPr/>
          <a:lstStyle/>
          <a:p>
            <a:pPr eaLnBrk="1" hangingPunct="1">
              <a:lnSpc>
                <a:spcPct val="160000"/>
              </a:lnSpc>
            </a:pP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27</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r>
              <a:rPr lang="en-GB" smtClean="0"/>
              <a:t>From the geos calendar, just bullets  </a:t>
            </a:r>
          </a:p>
          <a:p>
            <a:r>
              <a:rPr lang="en-GB" smtClean="0"/>
              <a:t>-The</a:t>
            </a:r>
            <a:r>
              <a:rPr lang="en-GB" baseline="0" smtClean="0"/>
              <a:t> S&amp;P has gained approximately 15% this year</a:t>
            </a:r>
          </a:p>
          <a:p>
            <a:endParaRPr lang="en-GB" baseline="0" smtClean="0"/>
          </a:p>
          <a:p>
            <a:pPr defTabSz="912937">
              <a:defRPr/>
            </a:pPr>
            <a:r>
              <a:rPr lang="en-GB" baseline="0" smtClean="0"/>
              <a:t>*Capitalized major words in the title</a:t>
            </a:r>
            <a:endParaRPr lang="en-GB" smtClean="0"/>
          </a:p>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28</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30</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31</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32</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35</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r>
              <a:rPr lang="en-GB" dirty="0" smtClean="0"/>
              <a:t>From the geos calendar, just bullets   </a:t>
            </a:r>
          </a:p>
          <a:p>
            <a:r>
              <a:rPr lang="en-GB" dirty="0" smtClean="0"/>
              <a:t>-The</a:t>
            </a:r>
            <a:r>
              <a:rPr lang="en-GB" baseline="0" dirty="0" smtClean="0"/>
              <a:t> S&amp;P has gained approximately 15% this year</a:t>
            </a:r>
          </a:p>
          <a:p>
            <a:endParaRPr lang="en-GB" baseline="0" dirty="0" smtClean="0"/>
          </a:p>
          <a:p>
            <a:pPr defTabSz="912937">
              <a:defRPr/>
            </a:pPr>
            <a:r>
              <a:rPr lang="en-GB" baseline="0" dirty="0" smtClean="0"/>
              <a:t>*Capitalized major words in the title</a:t>
            </a:r>
            <a:endParaRPr lang="en-GB" dirty="0" smtClean="0"/>
          </a:p>
          <a:p>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t>36</a:t>
            </a:fld>
            <a:endParaRPr lang="en-US" dirty="0"/>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t>3</a:t>
            </a:fld>
            <a:endParaRPr lang="en-US" dirty="0"/>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r>
              <a:rPr lang="en-GB" dirty="0" smtClean="0"/>
              <a:t>GEOS (Updated)</a:t>
            </a:r>
          </a:p>
          <a:p>
            <a:r>
              <a:rPr lang="en-GB" dirty="0" smtClean="0"/>
              <a:t>What</a:t>
            </a:r>
            <a:r>
              <a:rPr lang="en-GB" baseline="0" dirty="0" smtClean="0"/>
              <a:t> is priced in</a:t>
            </a:r>
          </a:p>
          <a:p>
            <a:endParaRPr lang="en-GB" baseline="0" dirty="0" smtClean="0"/>
          </a:p>
          <a:p>
            <a:r>
              <a:rPr lang="en-GB" baseline="0" dirty="0" smtClean="0"/>
              <a:t>*Capitalized major words of the title of the slide</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5</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marL="228234" indent="-228234">
              <a:buAutoNum type="arabicParenR"/>
            </a:pPr>
            <a:r>
              <a:rPr lang="en-US" smtClean="0"/>
              <a:t>H:\Global Economics\Global Forecast  Related\Global Overviews_GDP_Quarterly since 1980.xlsx</a:t>
            </a:r>
            <a:endParaRPr lang="en-GB" smtClean="0"/>
          </a:p>
          <a:p>
            <a:pPr marL="228234" indent="-228234">
              <a:buAutoNum type="arabicParenR"/>
            </a:pPr>
            <a:r>
              <a:rPr lang="en-GB" smtClean="0"/>
              <a:t>H:\Global Economics\Global - AE\Global Industrial Production.xlsx</a:t>
            </a:r>
          </a:p>
          <a:p>
            <a:pPr marL="228234" indent="-228234">
              <a:buAutoNum type="arabicParenR"/>
            </a:pPr>
            <a:r>
              <a:rPr lang="en-US" smtClean="0"/>
              <a:t>H:\Global Economics\GEOS\2017\GEOS Prospects for 2018\Investment\Aggregate Global investment breakdown.xlsx</a:t>
            </a:r>
          </a:p>
          <a:p>
            <a:pPr marL="228234" indent="-228234">
              <a:buAutoNum type="arabicParenR"/>
            </a:pPr>
            <a:r>
              <a:rPr lang="en-GB" smtClean="0"/>
              <a:t>H:\Global Economics\Nowcasting\Haver Nowcasting.xlsx</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6</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pPr marL="228234" indent="-228234">
              <a:buAutoNum type="arabicParenR"/>
            </a:pPr>
            <a:r>
              <a:rPr lang="en-US" dirty="0" smtClean="0"/>
              <a:t>H:\Global Economics\Global Forecast  Related\Global </a:t>
            </a:r>
            <a:r>
              <a:rPr lang="en-US" dirty="0" err="1" smtClean="0"/>
              <a:t>Overviews_GDP_Quarterly</a:t>
            </a:r>
            <a:r>
              <a:rPr lang="en-US" dirty="0" smtClean="0"/>
              <a:t> since 1980.xlsx</a:t>
            </a:r>
            <a:endParaRPr lang="en-GB" dirty="0" smtClean="0"/>
          </a:p>
          <a:p>
            <a:pPr marL="228234" indent="-228234">
              <a:buAutoNum type="arabicParenR"/>
            </a:pPr>
            <a:r>
              <a:rPr lang="en-GB" dirty="0" smtClean="0"/>
              <a:t>H:\Global Economics\Global - AE\Global Industrial Production.xlsx</a:t>
            </a:r>
          </a:p>
          <a:p>
            <a:pPr marL="228234" indent="-228234">
              <a:buAutoNum type="arabicParenR"/>
            </a:pPr>
            <a:r>
              <a:rPr lang="en-US" dirty="0" smtClean="0"/>
              <a:t>H:\Global Economics\GEOS\2017\GEOS Prospects for 2018\Investment\Aggregate Global investment breakdown.xlsx</a:t>
            </a:r>
          </a:p>
          <a:p>
            <a:pPr marL="228234" indent="-228234">
              <a:buAutoNum type="arabicParenR"/>
            </a:pPr>
            <a:r>
              <a:rPr lang="en-GB" dirty="0" smtClean="0"/>
              <a:t>H:\Global Economics\</a:t>
            </a:r>
            <a:r>
              <a:rPr lang="en-GB" dirty="0" err="1" smtClean="0"/>
              <a:t>Nowcasting</a:t>
            </a:r>
            <a:r>
              <a:rPr lang="en-GB" dirty="0" smtClean="0"/>
              <a:t>\Haver Nowcasting.xlsx</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l" defTabSz="954143" eaLnBrk="0" hangingPunct="0">
              <a:spcBef>
                <a:spcPct val="30000"/>
              </a:spcBef>
              <a:defRPr sz="1200">
                <a:solidFill>
                  <a:schemeClr val="tx1"/>
                </a:solidFill>
                <a:latin typeface="Arial" pitchFamily="34" charset="0"/>
                <a:cs typeface="Arial" pitchFamily="34" charset="0"/>
              </a:defRPr>
            </a:lvl1pPr>
            <a:lvl2pPr marL="743133" indent="-285937" algn="l" defTabSz="954143" eaLnBrk="0" hangingPunct="0">
              <a:spcBef>
                <a:spcPct val="30000"/>
              </a:spcBef>
              <a:defRPr sz="1200">
                <a:solidFill>
                  <a:schemeClr val="tx1"/>
                </a:solidFill>
                <a:latin typeface="Arial" pitchFamily="34" charset="0"/>
                <a:cs typeface="Arial" pitchFamily="34" charset="0"/>
              </a:defRPr>
            </a:lvl2pPr>
            <a:lvl3pPr marL="1143751" indent="-227832" algn="l" defTabSz="954143" eaLnBrk="0" hangingPunct="0">
              <a:spcBef>
                <a:spcPct val="30000"/>
              </a:spcBef>
              <a:defRPr sz="1200">
                <a:solidFill>
                  <a:schemeClr val="tx1"/>
                </a:solidFill>
                <a:latin typeface="Arial" pitchFamily="34" charset="0"/>
                <a:cs typeface="Arial" pitchFamily="34" charset="0"/>
              </a:defRPr>
            </a:lvl3pPr>
            <a:lvl4pPr marL="1600944" indent="-227832" algn="l" defTabSz="954143" eaLnBrk="0" hangingPunct="0">
              <a:spcBef>
                <a:spcPct val="30000"/>
              </a:spcBef>
              <a:defRPr sz="1200">
                <a:solidFill>
                  <a:schemeClr val="tx1"/>
                </a:solidFill>
                <a:latin typeface="Arial" pitchFamily="34" charset="0"/>
                <a:cs typeface="Arial" pitchFamily="34" charset="0"/>
              </a:defRPr>
            </a:lvl4pPr>
            <a:lvl5pPr marL="2058136" indent="-227832" algn="l" defTabSz="954143" eaLnBrk="0" hangingPunct="0">
              <a:spcBef>
                <a:spcPct val="30000"/>
              </a:spcBef>
              <a:defRPr sz="1200">
                <a:solidFill>
                  <a:schemeClr val="tx1"/>
                </a:solidFill>
                <a:latin typeface="Arial" pitchFamily="34" charset="0"/>
                <a:cs typeface="Arial" pitchFamily="34" charset="0"/>
              </a:defRPr>
            </a:lvl5pPr>
            <a:lvl6pPr marL="2498513" indent="-227832" defTabSz="954143" eaLnBrk="0" fontAlgn="base" hangingPunct="0">
              <a:spcBef>
                <a:spcPct val="30000"/>
              </a:spcBef>
              <a:spcAft>
                <a:spcPct val="0"/>
              </a:spcAft>
              <a:defRPr sz="1200">
                <a:solidFill>
                  <a:schemeClr val="tx1"/>
                </a:solidFill>
                <a:latin typeface="Arial" pitchFamily="34" charset="0"/>
                <a:cs typeface="Arial" pitchFamily="34" charset="0"/>
              </a:defRPr>
            </a:lvl6pPr>
            <a:lvl7pPr marL="293888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7pPr>
            <a:lvl8pPr marL="3379262" indent="-227832" defTabSz="954143" eaLnBrk="0" fontAlgn="base" hangingPunct="0">
              <a:spcBef>
                <a:spcPct val="30000"/>
              </a:spcBef>
              <a:spcAft>
                <a:spcPct val="0"/>
              </a:spcAft>
              <a:defRPr sz="1200">
                <a:solidFill>
                  <a:schemeClr val="tx1"/>
                </a:solidFill>
                <a:latin typeface="Arial" pitchFamily="34" charset="0"/>
                <a:cs typeface="Arial" pitchFamily="34" charset="0"/>
              </a:defRPr>
            </a:lvl8pPr>
            <a:lvl9pPr marL="381963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A329088-B691-49F3-9604-905A2AC3837A}" type="slidenum">
              <a:rPr lang="en-US" altLang="en-US" sz="1300">
                <a:solidFill>
                  <a:prstClr val="black"/>
                </a:solidFill>
              </a:rPr>
              <a:pPr algn="r" eaLnBrk="1" hangingPunct="1">
                <a:spcBef>
                  <a:spcPct val="0"/>
                </a:spcBef>
              </a:pPr>
              <a:t>7</a:t>
            </a:fld>
            <a:endParaRPr lang="en-US" altLang="en-US" sz="1300" dirty="0">
              <a:solidFill>
                <a:prstClr val="black"/>
              </a:solidFill>
            </a:endParaRPr>
          </a:p>
        </p:txBody>
      </p:sp>
      <p:sp>
        <p:nvSpPr>
          <p:cNvPr id="5123" name="Rectangle 2"/>
          <p:cNvSpPr>
            <a:spLocks noGrp="1" noRot="1" noChangeAspect="1" noChangeArrowheads="1" noTextEdit="1"/>
          </p:cNvSpPr>
          <p:nvPr>
            <p:ph type="sldImg"/>
          </p:nvPr>
        </p:nvSpPr>
        <p:spPr>
          <a:xfrm>
            <a:off x="1171575" y="682625"/>
            <a:ext cx="4683125" cy="3513138"/>
          </a:xfrm>
          <a:ln/>
        </p:spPr>
      </p:sp>
      <p:sp>
        <p:nvSpPr>
          <p:cNvPr id="5124" name="Rectangle 3"/>
          <p:cNvSpPr>
            <a:spLocks noGrp="1" noChangeArrowheads="1"/>
          </p:cNvSpPr>
          <p:nvPr>
            <p:ph type="body" idx="1"/>
          </p:nvPr>
        </p:nvSpPr>
        <p:spPr>
          <a:xfrm>
            <a:off x="900644" y="4422248"/>
            <a:ext cx="5209116" cy="4191680"/>
          </a:xfrm>
          <a:noFill/>
        </p:spPr>
        <p:txBody>
          <a:bodyPr/>
          <a:lstStyle/>
          <a:p>
            <a:pPr eaLnBrk="1" hangingPunct="1">
              <a:lnSpc>
                <a:spcPct val="160000"/>
              </a:lnSpc>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l" defTabSz="954143" eaLnBrk="0" hangingPunct="0">
              <a:spcBef>
                <a:spcPct val="30000"/>
              </a:spcBef>
              <a:defRPr sz="1200">
                <a:solidFill>
                  <a:schemeClr val="tx1"/>
                </a:solidFill>
                <a:latin typeface="Arial" pitchFamily="34" charset="0"/>
                <a:cs typeface="Arial" pitchFamily="34" charset="0"/>
              </a:defRPr>
            </a:lvl1pPr>
            <a:lvl2pPr marL="743133" indent="-285937" algn="l" defTabSz="954143" eaLnBrk="0" hangingPunct="0">
              <a:spcBef>
                <a:spcPct val="30000"/>
              </a:spcBef>
              <a:defRPr sz="1200">
                <a:solidFill>
                  <a:schemeClr val="tx1"/>
                </a:solidFill>
                <a:latin typeface="Arial" pitchFamily="34" charset="0"/>
                <a:cs typeface="Arial" pitchFamily="34" charset="0"/>
              </a:defRPr>
            </a:lvl2pPr>
            <a:lvl3pPr marL="1143751" indent="-227832" algn="l" defTabSz="954143" eaLnBrk="0" hangingPunct="0">
              <a:spcBef>
                <a:spcPct val="30000"/>
              </a:spcBef>
              <a:defRPr sz="1200">
                <a:solidFill>
                  <a:schemeClr val="tx1"/>
                </a:solidFill>
                <a:latin typeface="Arial" pitchFamily="34" charset="0"/>
                <a:cs typeface="Arial" pitchFamily="34" charset="0"/>
              </a:defRPr>
            </a:lvl3pPr>
            <a:lvl4pPr marL="1600944" indent="-227832" algn="l" defTabSz="954143" eaLnBrk="0" hangingPunct="0">
              <a:spcBef>
                <a:spcPct val="30000"/>
              </a:spcBef>
              <a:defRPr sz="1200">
                <a:solidFill>
                  <a:schemeClr val="tx1"/>
                </a:solidFill>
                <a:latin typeface="Arial" pitchFamily="34" charset="0"/>
                <a:cs typeface="Arial" pitchFamily="34" charset="0"/>
              </a:defRPr>
            </a:lvl4pPr>
            <a:lvl5pPr marL="2058136" indent="-227832" algn="l" defTabSz="954143" eaLnBrk="0" hangingPunct="0">
              <a:spcBef>
                <a:spcPct val="30000"/>
              </a:spcBef>
              <a:defRPr sz="1200">
                <a:solidFill>
                  <a:schemeClr val="tx1"/>
                </a:solidFill>
                <a:latin typeface="Arial" pitchFamily="34" charset="0"/>
                <a:cs typeface="Arial" pitchFamily="34" charset="0"/>
              </a:defRPr>
            </a:lvl5pPr>
            <a:lvl6pPr marL="2498513" indent="-227832" defTabSz="954143" eaLnBrk="0" fontAlgn="base" hangingPunct="0">
              <a:spcBef>
                <a:spcPct val="30000"/>
              </a:spcBef>
              <a:spcAft>
                <a:spcPct val="0"/>
              </a:spcAft>
              <a:defRPr sz="1200">
                <a:solidFill>
                  <a:schemeClr val="tx1"/>
                </a:solidFill>
                <a:latin typeface="Arial" pitchFamily="34" charset="0"/>
                <a:cs typeface="Arial" pitchFamily="34" charset="0"/>
              </a:defRPr>
            </a:lvl6pPr>
            <a:lvl7pPr marL="293888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7pPr>
            <a:lvl8pPr marL="3379262" indent="-227832" defTabSz="954143" eaLnBrk="0" fontAlgn="base" hangingPunct="0">
              <a:spcBef>
                <a:spcPct val="30000"/>
              </a:spcBef>
              <a:spcAft>
                <a:spcPct val="0"/>
              </a:spcAft>
              <a:defRPr sz="1200">
                <a:solidFill>
                  <a:schemeClr val="tx1"/>
                </a:solidFill>
                <a:latin typeface="Arial" pitchFamily="34" charset="0"/>
                <a:cs typeface="Arial" pitchFamily="34" charset="0"/>
              </a:defRPr>
            </a:lvl8pPr>
            <a:lvl9pPr marL="3819637" indent="-227832" defTabSz="954143"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A329088-B691-49F3-9604-905A2AC3837A}" type="slidenum">
              <a:rPr lang="en-US" altLang="en-US" sz="1300">
                <a:solidFill>
                  <a:prstClr val="black"/>
                </a:solidFill>
              </a:rPr>
              <a:pPr algn="r" eaLnBrk="1" hangingPunct="1">
                <a:spcBef>
                  <a:spcPct val="0"/>
                </a:spcBef>
              </a:pPr>
              <a:t>8</a:t>
            </a:fld>
            <a:endParaRPr lang="en-US" altLang="en-US" sz="1300" dirty="0">
              <a:solidFill>
                <a:prstClr val="black"/>
              </a:solidFill>
            </a:endParaRPr>
          </a:p>
        </p:txBody>
      </p:sp>
      <p:sp>
        <p:nvSpPr>
          <p:cNvPr id="5123" name="Rectangle 2"/>
          <p:cNvSpPr>
            <a:spLocks noGrp="1" noRot="1" noChangeAspect="1" noChangeArrowheads="1" noTextEdit="1"/>
          </p:cNvSpPr>
          <p:nvPr>
            <p:ph type="sldImg"/>
          </p:nvPr>
        </p:nvSpPr>
        <p:spPr>
          <a:xfrm>
            <a:off x="1171575" y="682625"/>
            <a:ext cx="4683125" cy="3513138"/>
          </a:xfrm>
          <a:ln/>
        </p:spPr>
      </p:sp>
      <p:sp>
        <p:nvSpPr>
          <p:cNvPr id="5124" name="Rectangle 3"/>
          <p:cNvSpPr>
            <a:spLocks noGrp="1" noChangeArrowheads="1"/>
          </p:cNvSpPr>
          <p:nvPr>
            <p:ph type="body" idx="1"/>
          </p:nvPr>
        </p:nvSpPr>
        <p:spPr>
          <a:xfrm>
            <a:off x="900644" y="4422248"/>
            <a:ext cx="5209116" cy="4191680"/>
          </a:xfrm>
          <a:noFill/>
        </p:spPr>
        <p:txBody>
          <a:bodyPr/>
          <a:lstStyle/>
          <a:p>
            <a:pPr eaLnBrk="1" hangingPunct="1">
              <a:lnSpc>
                <a:spcPct val="160000"/>
              </a:lnSpc>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6BA0AB-F458-4696-8247-2ECDAD48B156}" type="slidenum">
              <a:rPr lang="en-US">
                <a:solidFill>
                  <a:prstClr val="black"/>
                </a:solidFill>
              </a:rPr>
              <a:t>9</a:t>
            </a:fld>
            <a:endParaRPr lang="en-US">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p:spPr>
      </p:sp>
      <p:sp>
        <p:nvSpPr>
          <p:cNvPr id="245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BA0AB-F458-4696-8247-2ECDAD48B156}" type="slidenum">
              <a:rPr lang="en-US">
                <a:solidFill>
                  <a:prstClr val="black"/>
                </a:solidFill>
              </a:rPr>
              <a:pPr/>
              <a:t>10</a:t>
            </a:fld>
            <a:endParaRPr lang="en-US" dirty="0">
              <a:solidFill>
                <a:prstClr val="black"/>
              </a:solidFill>
            </a:endParaRPr>
          </a:p>
        </p:txBody>
      </p:sp>
      <p:sp>
        <p:nvSpPr>
          <p:cNvPr id="245762" name="Rectangle 2"/>
          <p:cNvSpPr>
            <a:spLocks noGrp="1" noRot="1" noChangeAspect="1" noChangeArrowheads="1" noTextEdit="1"/>
          </p:cNvSpPr>
          <p:nvPr>
            <p:ph type="sldImg"/>
          </p:nvPr>
        </p:nvSpPr>
        <p:spPr>
          <a:xfrm>
            <a:off x="1182688" y="698500"/>
            <a:ext cx="4645025" cy="3484563"/>
          </a:xfrm>
          <a:ln/>
        </p:spPr>
      </p:sp>
      <p:sp>
        <p:nvSpPr>
          <p:cNvPr id="245763" name="Rectangle 3"/>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6527" y="3008000"/>
            <a:ext cx="8850313" cy="492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chemeClr val="tx2"/>
              </a:buClr>
              <a:buFont typeface="Wingdings 2" pitchFamily="18" charset="2"/>
              <a:buNone/>
              <a:defRPr sz="3200">
                <a:solidFill>
                  <a:srgbClr val="002D72"/>
                </a:solidFill>
              </a:defRPr>
            </a:lvl1pPr>
          </a:lstStyle>
          <a:p>
            <a:pPr lvl="0"/>
            <a:r>
              <a:rPr lang="en-US" noProof="0" smtClean="0"/>
              <a:t>Click to edit Master title style</a:t>
            </a:r>
          </a:p>
        </p:txBody>
      </p:sp>
      <p:sp>
        <p:nvSpPr>
          <p:cNvPr id="5171" name="Rectangle 51"/>
          <p:cNvSpPr>
            <a:spLocks noGrp="1" noChangeArrowheads="1"/>
          </p:cNvSpPr>
          <p:nvPr>
            <p:ph type="sldNum" sz="quarter" idx="4"/>
          </p:nvPr>
        </p:nvSpPr>
        <p:spPr/>
        <p:txBody>
          <a:bodyPr/>
          <a:lstStyle>
            <a:lvl1pPr>
              <a:defRPr/>
            </a:lvl1pPr>
          </a:lstStyle>
          <a:p>
            <a:fld id="{2EDD7889-ADE9-45CD-8D26-85E8A2E87132}" type="slidenum">
              <a:rPr lang="en-US"/>
              <a:t>‹#›</a:t>
            </a:fld>
            <a:endParaRPr lang="en-US"/>
          </a:p>
        </p:txBody>
      </p:sp>
      <p:pic>
        <p:nvPicPr>
          <p:cNvPr id="5172" name="Picture 52" descr="Blue_Citi_small"/>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8593139"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6D43E9-905D-45AC-BE95-8C981ECE2E4A}"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833426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683" y="63501"/>
            <a:ext cx="369332" cy="6110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2" y="63501"/>
            <a:ext cx="6481763" cy="6110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327D249-BB5D-419C-978A-301DD3CB5351}"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7257790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051" y="63501"/>
            <a:ext cx="8810625" cy="36933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0813" y="1296988"/>
            <a:ext cx="8839200" cy="4876800"/>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153988" y="6688138"/>
            <a:ext cx="223837" cy="158750"/>
          </a:xfrm>
        </p:spPr>
        <p:txBody>
          <a:bodyPr/>
          <a:lstStyle>
            <a:lvl1pPr>
              <a:defRPr/>
            </a:lvl1pPr>
          </a:lstStyle>
          <a:p>
            <a:fld id="{E84F7AFD-9388-402B-B5F9-5F9AF9570CC3}" type="slidenum">
              <a:rPr lang="en-US"/>
              <a:t>‹#›</a:t>
            </a:fld>
            <a:endParaRPr lang="en-US"/>
          </a:p>
        </p:txBody>
      </p:sp>
      <p:sp>
        <p:nvSpPr>
          <p:cNvPr id="5" name="Footer Placeholder 4"/>
          <p:cNvSpPr>
            <a:spLocks noGrp="1"/>
          </p:cNvSpPr>
          <p:nvPr>
            <p:ph type="ftr" sz="quarter" idx="11"/>
          </p:nvPr>
        </p:nvSpPr>
        <p:spPr>
          <a:xfrm>
            <a:off x="501652" y="6686550"/>
            <a:ext cx="2063751" cy="171450"/>
          </a:xfrm>
        </p:spPr>
        <p:txBody>
          <a:bodyPr/>
          <a:lstStyle>
            <a:lvl1pPr>
              <a:defRPr/>
            </a:lvl1pPr>
          </a:lstStyle>
          <a:p>
            <a:endParaRPr lang="en-US"/>
          </a:p>
        </p:txBody>
      </p:sp>
    </p:spTree>
    <p:extLst>
      <p:ext uri="{BB962C8B-B14F-4D97-AF65-F5344CB8AC3E}">
        <p14:creationId xmlns:p14="http://schemas.microsoft.com/office/powerpoint/2010/main" val="3334171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1" y="63501"/>
            <a:ext cx="8810625" cy="36933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0813" y="1296988"/>
            <a:ext cx="4343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96988"/>
            <a:ext cx="4343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53988" y="6688138"/>
            <a:ext cx="223837" cy="158750"/>
          </a:xfrm>
        </p:spPr>
        <p:txBody>
          <a:bodyPr/>
          <a:lstStyle>
            <a:lvl1pPr>
              <a:defRPr/>
            </a:lvl1pPr>
          </a:lstStyle>
          <a:p>
            <a:fld id="{B33D5D77-BF9C-43C6-9BB4-DBCF27C35AD4}" type="slidenum">
              <a:rPr lang="en-US"/>
              <a:t>‹#›</a:t>
            </a:fld>
            <a:endParaRPr lang="en-US"/>
          </a:p>
        </p:txBody>
      </p:sp>
      <p:sp>
        <p:nvSpPr>
          <p:cNvPr id="6" name="Footer Placeholder 5"/>
          <p:cNvSpPr>
            <a:spLocks noGrp="1"/>
          </p:cNvSpPr>
          <p:nvPr>
            <p:ph type="ftr" sz="quarter" idx="11"/>
          </p:nvPr>
        </p:nvSpPr>
        <p:spPr>
          <a:xfrm>
            <a:off x="501652" y="6686550"/>
            <a:ext cx="2063751" cy="171450"/>
          </a:xfrm>
        </p:spPr>
        <p:txBody>
          <a:bodyPr/>
          <a:lstStyle>
            <a:lvl1pPr>
              <a:defRPr/>
            </a:lvl1pPr>
          </a:lstStyle>
          <a:p>
            <a:endParaRPr lang="en-US"/>
          </a:p>
        </p:txBody>
      </p:sp>
    </p:spTree>
    <p:extLst>
      <p:ext uri="{BB962C8B-B14F-4D97-AF65-F5344CB8AC3E}">
        <p14:creationId xmlns:p14="http://schemas.microsoft.com/office/powerpoint/2010/main" val="19002939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B55BEE1-E283-42F2-88B6-467360C66DE5}"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59154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36933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D4009AB-FC90-4709-93C2-FB3EDAE90456}"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6326646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AE4135-CFD3-42C2-9413-40F21F882212}"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078043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C5B1D7E-6583-4D51-A39E-5C8C40B05531}"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8178381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ED3126E-CA12-4583-84E4-F9FD375C3C32}"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4570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7E1BB9F-426D-4367-B43E-B894FC8AD11B}" type="slidenum">
              <a:rPr lang="en-US"/>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100740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7F2147E-DABB-4D9D-AB5A-7AA97CE200CD}"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55964631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FBD7567-6100-4F7C-A9D9-66A4B9B0BECE}" type="slidenum">
              <a:rPr lang="en-US"/>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0161473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2AC44E-4211-4771-A11D-FF5DB4A943D5}" type="slidenum">
              <a:rPr lang="en-US"/>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5494366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819550"/>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E1B257E-0E35-487B-ABA5-3D792C74868C}"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270355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4"/>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361248-24B3-407A-AE25-59857578A355}"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01991947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ACA742-21AC-487C-94E6-670F6C855749}"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617763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683" y="63501"/>
            <a:ext cx="369332" cy="6110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2" y="63501"/>
            <a:ext cx="6481763" cy="6110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65CCA14-21E4-4946-9090-B0CB9F1D0636}"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204874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BEBE1CE-BFCF-4D08-B145-B3EC37377735}" type="slidenum">
              <a:rPr lang="en-US"/>
              <a:t>‹#›</a:t>
            </a:fld>
            <a:endParaRPr lang="en-US"/>
          </a:p>
        </p:txBody>
      </p:sp>
    </p:spTree>
    <p:extLst>
      <p:ext uri="{BB962C8B-B14F-4D97-AF65-F5344CB8AC3E}">
        <p14:creationId xmlns:p14="http://schemas.microsoft.com/office/powerpoint/2010/main" val="24060392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2256E8D-B713-4C26-9929-D6E41997F503}" type="slidenum">
              <a:rPr lang="en-US"/>
              <a:t>‹#›</a:t>
            </a:fld>
            <a:endParaRPr lang="en-US"/>
          </a:p>
        </p:txBody>
      </p:sp>
    </p:spTree>
    <p:extLst>
      <p:ext uri="{BB962C8B-B14F-4D97-AF65-F5344CB8AC3E}">
        <p14:creationId xmlns:p14="http://schemas.microsoft.com/office/powerpoint/2010/main" val="6940343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FF4682-5BF0-46EF-BA9E-3C4A88A98C51}" type="slidenum">
              <a:rPr lang="en-US"/>
              <a:t>‹#›</a:t>
            </a:fld>
            <a:endParaRPr lang="en-US"/>
          </a:p>
        </p:txBody>
      </p:sp>
    </p:spTree>
    <p:extLst>
      <p:ext uri="{BB962C8B-B14F-4D97-AF65-F5344CB8AC3E}">
        <p14:creationId xmlns:p14="http://schemas.microsoft.com/office/powerpoint/2010/main" val="15549335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2358271-B23C-4017-9099-9EE8E647B942}" type="slidenum">
              <a:rPr lang="en-US"/>
              <a:t>‹#›</a:t>
            </a:fld>
            <a:endParaRPr lang="en-US"/>
          </a:p>
        </p:txBody>
      </p:sp>
    </p:spTree>
    <p:extLst>
      <p:ext uri="{BB962C8B-B14F-4D97-AF65-F5344CB8AC3E}">
        <p14:creationId xmlns:p14="http://schemas.microsoft.com/office/powerpoint/2010/main" val="33090166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893F6DF-F3C2-4A08-AEF0-967E517D983E}" type="slidenum">
              <a:rPr lang="en-US"/>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3741112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6CE5E35-37E1-44C7-99AD-224C1518B5F2}" type="slidenum">
              <a:rPr lang="en-US"/>
              <a:t>‹#›</a:t>
            </a:fld>
            <a:endParaRPr lang="en-US"/>
          </a:p>
        </p:txBody>
      </p:sp>
    </p:spTree>
    <p:extLst>
      <p:ext uri="{BB962C8B-B14F-4D97-AF65-F5344CB8AC3E}">
        <p14:creationId xmlns:p14="http://schemas.microsoft.com/office/powerpoint/2010/main" val="24049323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8A5B1A0-BB2D-47A8-9742-2135FB13E9BD}" type="slidenum">
              <a:rPr lang="en-US"/>
              <a:t>‹#›</a:t>
            </a:fld>
            <a:endParaRPr lang="en-US"/>
          </a:p>
        </p:txBody>
      </p:sp>
    </p:spTree>
    <p:extLst>
      <p:ext uri="{BB962C8B-B14F-4D97-AF65-F5344CB8AC3E}">
        <p14:creationId xmlns:p14="http://schemas.microsoft.com/office/powerpoint/2010/main" val="14484994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F25C5E2-35D6-4A60-AEA9-400DAD9D41C7}" type="slidenum">
              <a:rPr lang="en-US"/>
              <a:t>‹#›</a:t>
            </a:fld>
            <a:endParaRPr lang="en-US"/>
          </a:p>
        </p:txBody>
      </p:sp>
    </p:spTree>
    <p:extLst>
      <p:ext uri="{BB962C8B-B14F-4D97-AF65-F5344CB8AC3E}">
        <p14:creationId xmlns:p14="http://schemas.microsoft.com/office/powerpoint/2010/main" val="30477947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67EB2D-8157-4F95-8F29-BE2D7A9759C1}" type="slidenum">
              <a:rPr lang="en-US"/>
              <a:t>‹#›</a:t>
            </a:fld>
            <a:endParaRPr lang="en-US"/>
          </a:p>
        </p:txBody>
      </p:sp>
    </p:spTree>
    <p:extLst>
      <p:ext uri="{BB962C8B-B14F-4D97-AF65-F5344CB8AC3E}">
        <p14:creationId xmlns:p14="http://schemas.microsoft.com/office/powerpoint/2010/main" val="25012435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FBC29B7-D52C-42EF-B899-56EAD815B8FC}" type="slidenum">
              <a:rPr lang="en-US"/>
              <a:t>‹#›</a:t>
            </a:fld>
            <a:endParaRPr lang="en-US"/>
          </a:p>
        </p:txBody>
      </p:sp>
    </p:spTree>
    <p:extLst>
      <p:ext uri="{BB962C8B-B14F-4D97-AF65-F5344CB8AC3E}">
        <p14:creationId xmlns:p14="http://schemas.microsoft.com/office/powerpoint/2010/main" val="20301811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535A17-B3AE-4894-8777-E270AADB26A4}" type="slidenum">
              <a:rPr lang="en-US"/>
              <a:t>‹#›</a:t>
            </a:fld>
            <a:endParaRPr lang="en-US"/>
          </a:p>
        </p:txBody>
      </p:sp>
    </p:spTree>
    <p:extLst>
      <p:ext uri="{BB962C8B-B14F-4D97-AF65-F5344CB8AC3E}">
        <p14:creationId xmlns:p14="http://schemas.microsoft.com/office/powerpoint/2010/main" val="233280617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BA611CB-CFA8-44BB-8ED0-83FFC2FF1BF7}" type="slidenum">
              <a:rPr lang="en-US"/>
              <a:t>‹#›</a:t>
            </a:fld>
            <a:endParaRPr lang="en-US"/>
          </a:p>
        </p:txBody>
      </p:sp>
    </p:spTree>
    <p:extLst>
      <p:ext uri="{BB962C8B-B14F-4D97-AF65-F5344CB8AC3E}">
        <p14:creationId xmlns:p14="http://schemas.microsoft.com/office/powerpoint/2010/main" val="878591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36933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0C39AC4-9432-419B-92BD-D626C8E0338F}" type="slidenum">
              <a:rPr lang="ja-JP" altLang="en-US"/>
              <a:t>‹#›</a:t>
            </a:fld>
            <a:endParaRPr lang="en-US" altLang="ja-JP"/>
          </a:p>
        </p:txBody>
      </p:sp>
    </p:spTree>
    <p:extLst>
      <p:ext uri="{BB962C8B-B14F-4D97-AF65-F5344CB8AC3E}">
        <p14:creationId xmlns:p14="http://schemas.microsoft.com/office/powerpoint/2010/main" val="40762416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B3E5D1B-082B-4C1D-A43B-69C76955D4D5}" type="slidenum">
              <a:rPr lang="ja-JP" altLang="en-US"/>
              <a:t>‹#›</a:t>
            </a:fld>
            <a:endParaRPr lang="en-US" altLang="ja-JP"/>
          </a:p>
        </p:txBody>
      </p:sp>
    </p:spTree>
    <p:extLst>
      <p:ext uri="{BB962C8B-B14F-4D97-AF65-F5344CB8AC3E}">
        <p14:creationId xmlns:p14="http://schemas.microsoft.com/office/powerpoint/2010/main" val="23404969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68BED95-0221-47E7-B57B-B9929654A9A3}" type="slidenum">
              <a:rPr lang="ja-JP" altLang="en-US"/>
              <a:t>‹#›</a:t>
            </a:fld>
            <a:endParaRPr lang="en-US" altLang="ja-JP"/>
          </a:p>
        </p:txBody>
      </p:sp>
    </p:spTree>
    <p:extLst>
      <p:ext uri="{BB962C8B-B14F-4D97-AF65-F5344CB8AC3E}">
        <p14:creationId xmlns:p14="http://schemas.microsoft.com/office/powerpoint/2010/main" val="41371353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00A0D92-FDA6-4919-8ECC-BC801EA0450A}"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73068986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EBAA776-069D-4407-9A1E-1A44EF00B83D}" type="slidenum">
              <a:rPr lang="ja-JP" altLang="en-US"/>
              <a:t>‹#›</a:t>
            </a:fld>
            <a:endParaRPr lang="en-US" altLang="ja-JP"/>
          </a:p>
        </p:txBody>
      </p:sp>
    </p:spTree>
    <p:extLst>
      <p:ext uri="{BB962C8B-B14F-4D97-AF65-F5344CB8AC3E}">
        <p14:creationId xmlns:p14="http://schemas.microsoft.com/office/powerpoint/2010/main" val="35935630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51E5C3C-3E72-431D-A35C-655F71629442}" type="slidenum">
              <a:rPr lang="ja-JP" altLang="en-US"/>
              <a:t>‹#›</a:t>
            </a:fld>
            <a:endParaRPr lang="en-US" altLang="ja-JP"/>
          </a:p>
        </p:txBody>
      </p:sp>
    </p:spTree>
    <p:extLst>
      <p:ext uri="{BB962C8B-B14F-4D97-AF65-F5344CB8AC3E}">
        <p14:creationId xmlns:p14="http://schemas.microsoft.com/office/powerpoint/2010/main" val="58652580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D9132BD-19A7-4B30-B400-C43412711F4A}" type="slidenum">
              <a:rPr lang="ja-JP" altLang="en-US"/>
              <a:t>‹#›</a:t>
            </a:fld>
            <a:endParaRPr lang="en-US" altLang="ja-JP"/>
          </a:p>
        </p:txBody>
      </p:sp>
    </p:spTree>
    <p:extLst>
      <p:ext uri="{BB962C8B-B14F-4D97-AF65-F5344CB8AC3E}">
        <p14:creationId xmlns:p14="http://schemas.microsoft.com/office/powerpoint/2010/main" val="35672045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26A85B4-1ACF-4A61-A04B-5E9AFA7577AA}" type="slidenum">
              <a:rPr lang="ja-JP" altLang="en-US"/>
              <a:t>‹#›</a:t>
            </a:fld>
            <a:endParaRPr lang="en-US" altLang="ja-JP"/>
          </a:p>
        </p:txBody>
      </p:sp>
    </p:spTree>
    <p:extLst>
      <p:ext uri="{BB962C8B-B14F-4D97-AF65-F5344CB8AC3E}">
        <p14:creationId xmlns:p14="http://schemas.microsoft.com/office/powerpoint/2010/main" val="28793380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819550"/>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8DDCD89-A1FF-4A3E-9D4A-1B3F3690EAF2}" type="slidenum">
              <a:rPr lang="ja-JP" altLang="en-US"/>
              <a:t>‹#›</a:t>
            </a:fld>
            <a:endParaRPr lang="en-US" altLang="ja-JP"/>
          </a:p>
        </p:txBody>
      </p:sp>
    </p:spTree>
    <p:extLst>
      <p:ext uri="{BB962C8B-B14F-4D97-AF65-F5344CB8AC3E}">
        <p14:creationId xmlns:p14="http://schemas.microsoft.com/office/powerpoint/2010/main" val="302192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4"/>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96AD424-1335-4343-AC97-D58943FCD839}" type="slidenum">
              <a:rPr lang="ja-JP" altLang="en-US"/>
              <a:t>‹#›</a:t>
            </a:fld>
            <a:endParaRPr lang="en-US" altLang="ja-JP"/>
          </a:p>
        </p:txBody>
      </p:sp>
    </p:spTree>
    <p:extLst>
      <p:ext uri="{BB962C8B-B14F-4D97-AF65-F5344CB8AC3E}">
        <p14:creationId xmlns:p14="http://schemas.microsoft.com/office/powerpoint/2010/main" val="14073471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20A3D8-7D6D-4384-A43A-62EC7738C77B}" type="slidenum">
              <a:rPr lang="ja-JP" altLang="en-US"/>
              <a:t>‹#›</a:t>
            </a:fld>
            <a:endParaRPr lang="en-US" altLang="ja-JP"/>
          </a:p>
        </p:txBody>
      </p:sp>
    </p:spTree>
    <p:extLst>
      <p:ext uri="{BB962C8B-B14F-4D97-AF65-F5344CB8AC3E}">
        <p14:creationId xmlns:p14="http://schemas.microsoft.com/office/powerpoint/2010/main" val="40620928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683" y="63501"/>
            <a:ext cx="369332" cy="6110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2" y="63501"/>
            <a:ext cx="6481763" cy="6110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EDC122-CA60-48F4-9D3A-A735B4B0F322}" type="slidenum">
              <a:rPr lang="ja-JP" altLang="en-US"/>
              <a:t>‹#›</a:t>
            </a:fld>
            <a:endParaRPr lang="en-US" altLang="ja-JP"/>
          </a:p>
        </p:txBody>
      </p:sp>
    </p:spTree>
    <p:extLst>
      <p:ext uri="{BB962C8B-B14F-4D97-AF65-F5344CB8AC3E}">
        <p14:creationId xmlns:p14="http://schemas.microsoft.com/office/powerpoint/2010/main" val="353419734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D4009AB-FC90-4709-93C2-FB3EDAE90456}" type="slidenum">
              <a:rPr lang="en-US">
                <a:solidFill>
                  <a:srgbClr val="53565A"/>
                </a:solidFill>
              </a:rPr>
              <a:t>‹#›</a:t>
            </a:fld>
            <a:endParaRPr lang="en-US">
              <a:solidFill>
                <a:srgbClr val="53565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67152489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AE4135-CFD3-42C2-9413-40F21F882212}" type="slidenum">
              <a:rPr lang="en-US">
                <a:solidFill>
                  <a:srgbClr val="53565A"/>
                </a:solidFill>
              </a:rPr>
              <a:t>‹#›</a:t>
            </a:fld>
            <a:endParaRPr lang="en-US">
              <a:solidFill>
                <a:srgbClr val="53565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30289151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CBB39B8-8AE1-4AB6-ABA1-67BAD62813A6}" type="slidenum">
              <a:rPr lang="en-US"/>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9661671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C5B1D7E-6583-4D51-A39E-5C8C40B05531}" type="slidenum">
              <a:rPr lang="en-US">
                <a:solidFill>
                  <a:srgbClr val="53565A"/>
                </a:solidFill>
              </a:rPr>
              <a:t>‹#›</a:t>
            </a:fld>
            <a:endParaRPr lang="en-US">
              <a:solidFill>
                <a:srgbClr val="53565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5830101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96988"/>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ED3126E-CA12-4583-84E4-F9FD375C3C32}" type="slidenum">
              <a:rPr lang="en-US">
                <a:solidFill>
                  <a:srgbClr val="53565A"/>
                </a:solidFill>
              </a:rPr>
              <a:t>‹#›</a:t>
            </a:fld>
            <a:endParaRPr lang="en-US">
              <a:solidFill>
                <a:srgbClr val="53565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316417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7E1BB9F-426D-4367-B43E-B894FC8AD11B}" type="slidenum">
              <a:rPr lang="en-US">
                <a:solidFill>
                  <a:srgbClr val="53565A"/>
                </a:solidFill>
              </a:rPr>
              <a:t>‹#›</a:t>
            </a:fld>
            <a:endParaRPr lang="en-US">
              <a:solidFill>
                <a:srgbClr val="53565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14519449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FBD7567-6100-4F7C-A9D9-66A4B9B0BECE}" type="slidenum">
              <a:rPr lang="en-US">
                <a:solidFill>
                  <a:srgbClr val="53565A"/>
                </a:solidFill>
              </a:rPr>
              <a:t>‹#›</a:t>
            </a:fld>
            <a:endParaRPr lang="en-US">
              <a:solidFill>
                <a:srgbClr val="53565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237718849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42AC44E-4211-4771-A11D-FF5DB4A943D5}" type="slidenum">
              <a:rPr lang="en-US">
                <a:solidFill>
                  <a:srgbClr val="53565A"/>
                </a:solidFill>
              </a:rPr>
              <a:t>‹#›</a:t>
            </a:fld>
            <a:endParaRPr lang="en-US">
              <a:solidFill>
                <a:srgbClr val="53565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97903080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E1B257E-0E35-487B-ABA5-3D792C74868C}" type="slidenum">
              <a:rPr lang="en-US">
                <a:solidFill>
                  <a:srgbClr val="53565A"/>
                </a:solidFill>
              </a:rPr>
              <a:t>‹#›</a:t>
            </a:fld>
            <a:endParaRPr lang="en-US">
              <a:solidFill>
                <a:srgbClr val="53565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247503311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361248-24B3-407A-AE25-59857578A355}" type="slidenum">
              <a:rPr lang="en-US">
                <a:solidFill>
                  <a:srgbClr val="53565A"/>
                </a:solidFill>
              </a:rPr>
              <a:t>‹#›</a:t>
            </a:fld>
            <a:endParaRPr lang="en-US">
              <a:solidFill>
                <a:srgbClr val="53565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96240332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8ACA742-21AC-487C-94E6-670F6C855749}" type="slidenum">
              <a:rPr lang="en-US">
                <a:solidFill>
                  <a:srgbClr val="53565A"/>
                </a:solidFill>
              </a:rPr>
              <a:t>‹#›</a:t>
            </a:fld>
            <a:endParaRPr lang="en-US">
              <a:solidFill>
                <a:srgbClr val="53565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254066552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63500"/>
            <a:ext cx="2209800" cy="6110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050" y="63500"/>
            <a:ext cx="6481763" cy="6110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65CCA14-21E4-4946-9090-B0CB9F1D0636}" type="slidenum">
              <a:rPr lang="en-US">
                <a:solidFill>
                  <a:srgbClr val="53565A"/>
                </a:solidFill>
              </a:rPr>
              <a:t>‹#›</a:t>
            </a:fld>
            <a:endParaRPr lang="en-US">
              <a:solidFill>
                <a:srgbClr val="53565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565A"/>
              </a:solidFill>
            </a:endParaRPr>
          </a:p>
        </p:txBody>
      </p:sp>
    </p:spTree>
    <p:extLst>
      <p:ext uri="{BB962C8B-B14F-4D97-AF65-F5344CB8AC3E}">
        <p14:creationId xmlns:p14="http://schemas.microsoft.com/office/powerpoint/2010/main" val="221895215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F4545C0C-9062-430E-A0E4-0BC3A3CB48FA}" type="slidenum">
              <a:rPr lang="en-US">
                <a:solidFill>
                  <a:srgbClr val="53565A"/>
                </a:solidFill>
              </a:rPr>
              <a:pPr>
                <a:defRPr/>
              </a:pPr>
              <a:t>‹#›</a:t>
            </a:fld>
            <a:endParaRPr lang="en-US">
              <a:solidFill>
                <a:srgbClr val="53565A"/>
              </a:solidFill>
            </a:endParaRPr>
          </a:p>
        </p:txBody>
      </p:sp>
      <p:sp>
        <p:nvSpPr>
          <p:cNvPr id="5" name="Rectangle 92"/>
          <p:cNvSpPr>
            <a:spLocks noGrp="1" noChangeArrowheads="1"/>
          </p:cNvSpPr>
          <p:nvPr>
            <p:ph type="ftr" sz="quarter" idx="11"/>
          </p:nvPr>
        </p:nvSpPr>
        <p:spPr/>
        <p:txBody>
          <a:bodyPr/>
          <a:lstStyle>
            <a:lvl1pPr>
              <a:defRPr/>
            </a:lvl1pPr>
          </a:lstStyle>
          <a:p>
            <a:pPr>
              <a:defRPr/>
            </a:pPr>
            <a:endParaRPr lang="en-US">
              <a:solidFill>
                <a:srgbClr val="53565A"/>
              </a:solidFill>
            </a:endParaRPr>
          </a:p>
        </p:txBody>
      </p:sp>
    </p:spTree>
    <p:extLst>
      <p:ext uri="{BB962C8B-B14F-4D97-AF65-F5344CB8AC3E}">
        <p14:creationId xmlns:p14="http://schemas.microsoft.com/office/powerpoint/2010/main" val="27613277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273EE1A-EFFF-4D8D-90D5-121508B6D121}" type="slidenum">
              <a:rPr lang="en-US"/>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35116262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17989" y="122238"/>
            <a:ext cx="8502162" cy="369332"/>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17990" y="1557338"/>
            <a:ext cx="418367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9" y="1557338"/>
            <a:ext cx="4183674"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17990" y="3865565"/>
            <a:ext cx="418367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2339" y="3865565"/>
            <a:ext cx="4183674"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
          <p:cNvSpPr>
            <a:spLocks noGrp="1" noChangeArrowheads="1"/>
          </p:cNvSpPr>
          <p:nvPr>
            <p:ph type="sldNum" sz="quarter" idx="10"/>
          </p:nvPr>
        </p:nvSpPr>
        <p:spPr/>
        <p:txBody>
          <a:bodyPr/>
          <a:lstStyle>
            <a:lvl1pPr>
              <a:defRPr/>
            </a:lvl1pPr>
          </a:lstStyle>
          <a:p>
            <a:pPr>
              <a:defRPr/>
            </a:pPr>
            <a:fld id="{24AB2BC5-0393-4E15-A4A7-271FF13600EB}" type="slidenum">
              <a:rPr lang="en-GB">
                <a:solidFill>
                  <a:srgbClr val="53565A"/>
                </a:solidFill>
              </a:rPr>
              <a:pPr>
                <a:defRPr/>
              </a:pPr>
              <a:t>‹#›</a:t>
            </a:fld>
            <a:endParaRPr lang="en-GB">
              <a:solidFill>
                <a:srgbClr val="53565A"/>
              </a:solidFill>
            </a:endParaRPr>
          </a:p>
        </p:txBody>
      </p:sp>
    </p:spTree>
    <p:extLst>
      <p:ext uri="{BB962C8B-B14F-4D97-AF65-F5344CB8AC3E}">
        <p14:creationId xmlns:p14="http://schemas.microsoft.com/office/powerpoint/2010/main" val="16323098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456173-E64B-475F-88A4-5EDC00EE919E}" type="slidenum">
              <a:rPr lang="en-US"/>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8658944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819550"/>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F2B5D0C-5729-43C0-A9D7-6E947592CFC1}"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9070509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4"/>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527151-BF06-42E7-85B3-191EA48A0B20}" type="slidenum">
              <a:rPr lang="en-US"/>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933418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7.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 name="shpkeyInMasterSlide" hidden="1"/>
          <p:cNvSpPr txBox="1"/>
          <p:nvPr/>
        </p:nvSpPr>
        <p:spPr>
          <a:xfrm>
            <a:off x="8902700" y="1"/>
            <a:ext cx="91440" cy="15389"/>
          </a:xfrm>
          <a:prstGeom prst="rect">
            <a:avLst/>
          </a:prstGeom>
          <a:noFill/>
        </p:spPr>
        <p:txBody>
          <a:bodyPr vert="horz" lIns="0" tIns="0" rIns="0" bIns="0" rtlCol="0">
            <a:spAutoFit/>
          </a:bodyPr>
          <a:lstStyle/>
          <a:p>
            <a:r>
              <a:rPr lang="en-US" sz="100" smtClean="0"/>
              <a:t>E6XYB6412478</a:t>
            </a:r>
            <a:endParaRPr lang="en-US" sz="100"/>
          </a:p>
        </p:txBody>
      </p:sp>
      <p:sp>
        <p:nvSpPr>
          <p:cNvPr id="4098" name="Rectangle 2"/>
          <p:cNvSpPr>
            <a:spLocks noGrp="1" noChangeArrowheads="1"/>
          </p:cNvSpPr>
          <p:nvPr>
            <p:ph type="body" idx="1"/>
          </p:nvPr>
        </p:nvSpPr>
        <p:spPr bwMode="auto">
          <a:xfrm>
            <a:off x="150813" y="1296988"/>
            <a:ext cx="8839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9" name="Rectangle 23"/>
          <p:cNvSpPr>
            <a:spLocks noGrp="1" noChangeArrowheads="1"/>
          </p:cNvSpPr>
          <p:nvPr>
            <p:ph type="sldNum" sz="quarter" idx="4"/>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800" b="0"/>
            </a:lvl1pPr>
          </a:lstStyle>
          <a:p>
            <a:fld id="{BB55BEE1-E283-42F2-88B6-467360C66DE5}" type="slidenum">
              <a:rPr lang="en-US"/>
              <a:t>‹#›</a:t>
            </a:fld>
            <a:endParaRPr lang="en-US"/>
          </a:p>
        </p:txBody>
      </p:sp>
      <p:sp>
        <p:nvSpPr>
          <p:cNvPr id="1116" name="Rectangle 92"/>
          <p:cNvSpPr>
            <a:spLocks noGrp="1" noChangeArrowheads="1"/>
          </p:cNvSpPr>
          <p:nvPr>
            <p:ph type="ftr" sz="quarter" idx="3"/>
          </p:nvPr>
        </p:nvSpPr>
        <p:spPr bwMode="black">
          <a:xfrm>
            <a:off x="501652" y="6686550"/>
            <a:ext cx="2063751"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800" b="0">
                <a:ea typeface="ヒラギノ角ゴ Pro W3" pitchFamily="124" charset="-128"/>
              </a:defRPr>
            </a:lvl1pPr>
          </a:lstStyle>
          <a:p>
            <a:endParaRPr lang="en-US"/>
          </a:p>
        </p:txBody>
      </p:sp>
      <p:pic>
        <p:nvPicPr>
          <p:cNvPr id="4127" name="Picture 31" descr="Blue_Citi_small"/>
          <p:cNvPicPr>
            <a:picLocks noChangeAspect="1" noChangeArrowheads="1"/>
          </p:cNvPicPr>
          <p:nvPr>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bwMode="auto">
          <a:xfrm>
            <a:off x="8593139"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1" name="Rectangle 35"/>
          <p:cNvSpPr>
            <a:spLocks noGrp="1" noChangeArrowheads="1"/>
          </p:cNvSpPr>
          <p:nvPr>
            <p:ph type="title"/>
          </p:nvPr>
        </p:nvSpPr>
        <p:spPr bwMode="auto">
          <a:xfrm>
            <a:off x="146051" y="63501"/>
            <a:ext cx="8810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4132" name="Line 36"/>
          <p:cNvSpPr>
            <a:spLocks noChangeShapeType="1"/>
          </p:cNvSpPr>
          <p:nvPr/>
        </p:nvSpPr>
        <p:spPr bwMode="auto">
          <a:xfrm flipV="1">
            <a:off x="150813" y="447675"/>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 id="2147483698" r:id="rId13"/>
    <p:sldLayoutId id="2147483714" r:id="rId14"/>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457200" algn="l" rtl="0" eaLnBrk="1" fontAlgn="base" hangingPunct="1">
        <a:spcBef>
          <a:spcPct val="0"/>
        </a:spcBef>
        <a:spcAft>
          <a:spcPct val="0"/>
        </a:spcAft>
        <a:defRPr sz="2400">
          <a:solidFill>
            <a:schemeClr val="tx2"/>
          </a:solidFill>
          <a:latin typeface="Arial" pitchFamily="34" charset="0"/>
        </a:defRPr>
      </a:lvl6pPr>
      <a:lvl7pPr marL="914400" algn="l" rtl="0" eaLnBrk="1" fontAlgn="base" hangingPunct="1">
        <a:spcBef>
          <a:spcPct val="0"/>
        </a:spcBef>
        <a:spcAft>
          <a:spcPct val="0"/>
        </a:spcAft>
        <a:defRPr sz="2400">
          <a:solidFill>
            <a:schemeClr val="tx2"/>
          </a:solidFill>
          <a:latin typeface="Arial" pitchFamily="34" charset="0"/>
        </a:defRPr>
      </a:lvl7pPr>
      <a:lvl8pPr marL="1371600" algn="l" rtl="0" eaLnBrk="1" fontAlgn="base" hangingPunct="1">
        <a:spcBef>
          <a:spcPct val="0"/>
        </a:spcBef>
        <a:spcAft>
          <a:spcPct val="0"/>
        </a:spcAft>
        <a:defRPr sz="2400">
          <a:solidFill>
            <a:schemeClr val="tx2"/>
          </a:solidFill>
          <a:latin typeface="Arial" pitchFamily="34" charset="0"/>
        </a:defRPr>
      </a:lvl8pPr>
      <a:lvl9pPr marL="1828800" algn="l" rtl="0" eaLnBrk="1" fontAlgn="base" hangingPunct="1">
        <a:spcBef>
          <a:spcPct val="0"/>
        </a:spcBef>
        <a:spcAft>
          <a:spcPct val="0"/>
        </a:spcAft>
        <a:defRPr sz="2400">
          <a:solidFill>
            <a:schemeClr val="tx2"/>
          </a:solidFill>
          <a:latin typeface="Arial" pitchFamily="34" charset="0"/>
        </a:defRPr>
      </a:lvl9pPr>
    </p:titleStyle>
    <p:bodyStyle>
      <a:lvl1pPr marL="177800" indent="-177800" algn="l" rtl="0" eaLnBrk="1" fontAlgn="base" hangingPunct="1">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2pPr>
      <a:lvl3pPr marL="541338" indent="-184150"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3pPr>
      <a:lvl4pPr marL="709613" indent="-166688"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4pPr>
      <a:lvl5pPr marL="9048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5pPr>
      <a:lvl6pPr marL="13620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6pPr>
      <a:lvl7pPr marL="18192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7pPr>
      <a:lvl8pPr marL="22764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8pPr>
      <a:lvl9pPr marL="27336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bwMode="auto">
          <a:xfrm>
            <a:off x="150813" y="1296988"/>
            <a:ext cx="8839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067" name="Rectangle 3"/>
          <p:cNvSpPr>
            <a:spLocks noGrp="1" noChangeArrowheads="1"/>
          </p:cNvSpPr>
          <p:nvPr>
            <p:ph type="sldNum" sz="quarter" idx="4"/>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800" b="0"/>
            </a:lvl1pPr>
          </a:lstStyle>
          <a:p>
            <a:fld id="{57944AB8-F9C0-4FE9-BE61-36E475FDFF2D}" type="slidenum">
              <a:rPr lang="en-US"/>
              <a:t>‹#›</a:t>
            </a:fld>
            <a:endParaRPr lang="en-US"/>
          </a:p>
        </p:txBody>
      </p:sp>
      <p:sp>
        <p:nvSpPr>
          <p:cNvPr id="344068" name="Line 4"/>
          <p:cNvSpPr>
            <a:spLocks noChangeShapeType="1"/>
          </p:cNvSpPr>
          <p:nvPr/>
        </p:nvSpPr>
        <p:spPr bwMode="auto">
          <a:xfrm flipV="1">
            <a:off x="150813" y="6400800"/>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92"/>
          <p:cNvSpPr>
            <a:spLocks noGrp="1" noChangeArrowheads="1"/>
          </p:cNvSpPr>
          <p:nvPr>
            <p:ph type="ftr" sz="quarter" idx="3"/>
          </p:nvPr>
        </p:nvSpPr>
        <p:spPr bwMode="black">
          <a:xfrm>
            <a:off x="501652" y="6686550"/>
            <a:ext cx="2063751"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800" b="0">
                <a:ea typeface="ヒラギノ角ゴ Pro W3" pitchFamily="124" charset="-128"/>
              </a:defRPr>
            </a:lvl1pPr>
          </a:lstStyle>
          <a:p>
            <a:endParaRPr lang="en-US"/>
          </a:p>
        </p:txBody>
      </p:sp>
      <p:pic>
        <p:nvPicPr>
          <p:cNvPr id="344071" name="Picture 7" descr="Blue_Citi_small"/>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bwMode="auto">
          <a:xfrm>
            <a:off x="8593139"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072" name="Rectangle 8"/>
          <p:cNvSpPr>
            <a:spLocks noGrp="1" noChangeArrowheads="1"/>
          </p:cNvSpPr>
          <p:nvPr>
            <p:ph type="title"/>
          </p:nvPr>
        </p:nvSpPr>
        <p:spPr bwMode="auto">
          <a:xfrm>
            <a:off x="146051" y="63501"/>
            <a:ext cx="8810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44073" name="Line 9"/>
          <p:cNvSpPr>
            <a:spLocks noChangeShapeType="1"/>
          </p:cNvSpPr>
          <p:nvPr/>
        </p:nvSpPr>
        <p:spPr bwMode="auto">
          <a:xfrm flipV="1">
            <a:off x="150813" y="447675"/>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cs typeface="Arial" pitchFamily="34" charset="0"/>
        </a:defRPr>
      </a:lvl2pPr>
      <a:lvl3pPr algn="l" rtl="0" fontAlgn="base">
        <a:spcBef>
          <a:spcPct val="0"/>
        </a:spcBef>
        <a:spcAft>
          <a:spcPct val="0"/>
        </a:spcAft>
        <a:defRPr sz="2400">
          <a:solidFill>
            <a:schemeClr val="tx2"/>
          </a:solidFill>
          <a:latin typeface="Arial" pitchFamily="34" charset="0"/>
          <a:cs typeface="Arial" pitchFamily="34" charset="0"/>
        </a:defRPr>
      </a:lvl3pPr>
      <a:lvl4pPr algn="l" rtl="0" fontAlgn="base">
        <a:spcBef>
          <a:spcPct val="0"/>
        </a:spcBef>
        <a:spcAft>
          <a:spcPct val="0"/>
        </a:spcAft>
        <a:defRPr sz="2400">
          <a:solidFill>
            <a:schemeClr val="tx2"/>
          </a:solidFill>
          <a:latin typeface="Arial" pitchFamily="34" charset="0"/>
          <a:cs typeface="Arial" pitchFamily="34" charset="0"/>
        </a:defRPr>
      </a:lvl4pPr>
      <a:lvl5pPr algn="l" rtl="0" fontAlgn="base">
        <a:spcBef>
          <a:spcPct val="0"/>
        </a:spcBef>
        <a:spcAft>
          <a:spcPct val="0"/>
        </a:spcAft>
        <a:defRPr sz="2400">
          <a:solidFill>
            <a:schemeClr val="tx2"/>
          </a:solidFill>
          <a:latin typeface="Arial" pitchFamily="34" charset="0"/>
          <a:cs typeface="Arial" pitchFamily="34" charset="0"/>
        </a:defRPr>
      </a:lvl5pPr>
      <a:lvl6pPr marL="457200" algn="l" rtl="0" fontAlgn="base">
        <a:spcBef>
          <a:spcPct val="0"/>
        </a:spcBef>
        <a:spcAft>
          <a:spcPct val="0"/>
        </a:spcAft>
        <a:defRPr sz="2400">
          <a:solidFill>
            <a:schemeClr val="tx2"/>
          </a:solidFill>
          <a:latin typeface="Arial" pitchFamily="34" charset="0"/>
          <a:cs typeface="Arial" pitchFamily="34" charset="0"/>
        </a:defRPr>
      </a:lvl6pPr>
      <a:lvl7pPr marL="914400" algn="l" rtl="0" fontAlgn="base">
        <a:spcBef>
          <a:spcPct val="0"/>
        </a:spcBef>
        <a:spcAft>
          <a:spcPct val="0"/>
        </a:spcAft>
        <a:defRPr sz="2400">
          <a:solidFill>
            <a:schemeClr val="tx2"/>
          </a:solidFill>
          <a:latin typeface="Arial" pitchFamily="34" charset="0"/>
          <a:cs typeface="Arial" pitchFamily="34" charset="0"/>
        </a:defRPr>
      </a:lvl7pPr>
      <a:lvl8pPr marL="1371600" algn="l" rtl="0" fontAlgn="base">
        <a:spcBef>
          <a:spcPct val="0"/>
        </a:spcBef>
        <a:spcAft>
          <a:spcPct val="0"/>
        </a:spcAft>
        <a:defRPr sz="2400">
          <a:solidFill>
            <a:schemeClr val="tx2"/>
          </a:solidFill>
          <a:latin typeface="Arial" pitchFamily="34" charset="0"/>
          <a:cs typeface="Arial" pitchFamily="34" charset="0"/>
        </a:defRPr>
      </a:lvl8pPr>
      <a:lvl9pPr marL="1828800" algn="l" rtl="0" fontAlgn="base">
        <a:spcBef>
          <a:spcPct val="0"/>
        </a:spcBef>
        <a:spcAft>
          <a:spcPct val="0"/>
        </a:spcAft>
        <a:defRPr sz="2400">
          <a:solidFill>
            <a:schemeClr val="tx2"/>
          </a:solidFill>
          <a:latin typeface="Arial" pitchFamily="34" charset="0"/>
          <a:cs typeface="Arial" pitchFamily="34" charset="0"/>
        </a:defRPr>
      </a:lvl9pPr>
    </p:titleStyle>
    <p:bodyStyle>
      <a:lvl1pPr marL="177800" indent="-177800" algn="l" rtl="0" fontAlgn="base">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2pPr>
      <a:lvl3pPr marL="541338" indent="-184150"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3pPr>
      <a:lvl4pPr marL="709613" indent="-166688"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4pPr>
      <a:lvl5pPr marL="9048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5pPr>
      <a:lvl6pPr marL="13620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6pPr>
      <a:lvl7pPr marL="18192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7pPr>
      <a:lvl8pPr marL="22764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8pPr>
      <a:lvl9pPr marL="27336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54307" name="Rectangle 3"/>
          <p:cNvSpPr>
            <a:spLocks noGrp="1" noChangeArrowheads="1"/>
          </p:cNvSpPr>
          <p:nvPr>
            <p:ph type="sldNum" sz="quarter" idx="4"/>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800" b="0"/>
            </a:lvl1pPr>
          </a:lstStyle>
          <a:p>
            <a:fld id="{2BE9561C-01EB-4E8E-8F44-76A5946B46EE}" type="slidenum">
              <a:rPr lang="en-US"/>
              <a:t>‹#›</a:t>
            </a:fld>
            <a:endParaRPr lang="en-US"/>
          </a:p>
        </p:txBody>
      </p:sp>
      <p:pic>
        <p:nvPicPr>
          <p:cNvPr id="354310" name="Picture 6" descr="Blue_Citi_small"/>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bwMode="auto">
          <a:xfrm>
            <a:off x="8593139"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cs typeface="Arial" pitchFamily="34" charset="0"/>
        </a:defRPr>
      </a:lvl2pPr>
      <a:lvl3pPr algn="l" rtl="0" fontAlgn="base">
        <a:spcBef>
          <a:spcPct val="0"/>
        </a:spcBef>
        <a:spcAft>
          <a:spcPct val="0"/>
        </a:spcAft>
        <a:defRPr sz="2400">
          <a:solidFill>
            <a:schemeClr val="tx2"/>
          </a:solidFill>
          <a:latin typeface="Arial" pitchFamily="34" charset="0"/>
          <a:cs typeface="Arial" pitchFamily="34" charset="0"/>
        </a:defRPr>
      </a:lvl3pPr>
      <a:lvl4pPr algn="l" rtl="0" fontAlgn="base">
        <a:spcBef>
          <a:spcPct val="0"/>
        </a:spcBef>
        <a:spcAft>
          <a:spcPct val="0"/>
        </a:spcAft>
        <a:defRPr sz="2400">
          <a:solidFill>
            <a:schemeClr val="tx2"/>
          </a:solidFill>
          <a:latin typeface="Arial" pitchFamily="34" charset="0"/>
          <a:cs typeface="Arial" pitchFamily="34" charset="0"/>
        </a:defRPr>
      </a:lvl4pPr>
      <a:lvl5pPr algn="l" rtl="0" fontAlgn="base">
        <a:spcBef>
          <a:spcPct val="0"/>
        </a:spcBef>
        <a:spcAft>
          <a:spcPct val="0"/>
        </a:spcAft>
        <a:defRPr sz="2400">
          <a:solidFill>
            <a:schemeClr val="tx2"/>
          </a:solidFill>
          <a:latin typeface="Arial" pitchFamily="34" charset="0"/>
          <a:cs typeface="Arial" pitchFamily="34" charset="0"/>
        </a:defRPr>
      </a:lvl5pPr>
      <a:lvl6pPr marL="457200" algn="l" rtl="0" fontAlgn="base">
        <a:spcBef>
          <a:spcPct val="0"/>
        </a:spcBef>
        <a:spcAft>
          <a:spcPct val="0"/>
        </a:spcAft>
        <a:defRPr sz="2400">
          <a:solidFill>
            <a:schemeClr val="tx2"/>
          </a:solidFill>
          <a:latin typeface="Arial" pitchFamily="34" charset="0"/>
          <a:cs typeface="Arial" pitchFamily="34" charset="0"/>
        </a:defRPr>
      </a:lvl6pPr>
      <a:lvl7pPr marL="914400" algn="l" rtl="0" fontAlgn="base">
        <a:spcBef>
          <a:spcPct val="0"/>
        </a:spcBef>
        <a:spcAft>
          <a:spcPct val="0"/>
        </a:spcAft>
        <a:defRPr sz="2400">
          <a:solidFill>
            <a:schemeClr val="tx2"/>
          </a:solidFill>
          <a:latin typeface="Arial" pitchFamily="34" charset="0"/>
          <a:cs typeface="Arial" pitchFamily="34" charset="0"/>
        </a:defRPr>
      </a:lvl7pPr>
      <a:lvl8pPr marL="1371600" algn="l" rtl="0" fontAlgn="base">
        <a:spcBef>
          <a:spcPct val="0"/>
        </a:spcBef>
        <a:spcAft>
          <a:spcPct val="0"/>
        </a:spcAft>
        <a:defRPr sz="2400">
          <a:solidFill>
            <a:schemeClr val="tx2"/>
          </a:solidFill>
          <a:latin typeface="Arial" pitchFamily="34" charset="0"/>
          <a:cs typeface="Arial" pitchFamily="34" charset="0"/>
        </a:defRPr>
      </a:lvl8pPr>
      <a:lvl9pPr marL="1828800" algn="l" rtl="0" fontAlgn="base">
        <a:spcBef>
          <a:spcPct val="0"/>
        </a:spcBef>
        <a:spcAft>
          <a:spcPct val="0"/>
        </a:spcAft>
        <a:defRPr sz="2400">
          <a:solidFill>
            <a:schemeClr val="tx2"/>
          </a:solidFill>
          <a:latin typeface="Arial" pitchFamily="34" charset="0"/>
          <a:cs typeface="Arial" pitchFamily="34" charset="0"/>
        </a:defRPr>
      </a:lvl9pPr>
    </p:titleStyle>
    <p:bodyStyle>
      <a:lvl1pPr marL="177800" indent="-177800" algn="l" rtl="0" fontAlgn="base">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2pPr>
      <a:lvl3pPr marL="541338" indent="-184150"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3pPr>
      <a:lvl4pPr marL="709613" indent="-166688"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4pPr>
      <a:lvl5pPr marL="9048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5pPr>
      <a:lvl6pPr marL="13620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6pPr>
      <a:lvl7pPr marL="18192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7pPr>
      <a:lvl8pPr marL="22764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8pPr>
      <a:lvl9pPr marL="27336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body" idx="1"/>
          </p:nvPr>
        </p:nvSpPr>
        <p:spPr bwMode="auto">
          <a:xfrm>
            <a:off x="150813" y="1296988"/>
            <a:ext cx="8839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60451" name="Rectangle 3"/>
          <p:cNvSpPr>
            <a:spLocks noGrp="1" noChangeArrowheads="1"/>
          </p:cNvSpPr>
          <p:nvPr>
            <p:ph type="sldNum" sz="quarter" idx="4"/>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800" b="0">
                <a:ea typeface="MS PGothic" pitchFamily="34" charset="-128"/>
              </a:defRPr>
            </a:lvl1pPr>
          </a:lstStyle>
          <a:p>
            <a:fld id="{2A835CEE-4029-4125-9702-D1B24AE7A36F}" type="slidenum">
              <a:rPr lang="ja-JP" altLang="en-US"/>
              <a:t>‹#›</a:t>
            </a:fld>
            <a:endParaRPr lang="en-US" altLang="ja-JP"/>
          </a:p>
        </p:txBody>
      </p:sp>
      <p:sp>
        <p:nvSpPr>
          <p:cNvPr id="360452" name="Line 4"/>
          <p:cNvSpPr>
            <a:spLocks noChangeShapeType="1"/>
          </p:cNvSpPr>
          <p:nvPr/>
        </p:nvSpPr>
        <p:spPr bwMode="auto">
          <a:xfrm flipV="1">
            <a:off x="150813" y="6400800"/>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60453" name="Picture 5" descr="Blue_Citi_small"/>
          <p:cNvPicPr>
            <a:picLocks noChangeAspect="1" noChangeArrowheads="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bwMode="auto">
          <a:xfrm>
            <a:off x="8593139"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454" name="Rectangle 6"/>
          <p:cNvSpPr>
            <a:spLocks noGrp="1" noChangeArrowheads="1"/>
          </p:cNvSpPr>
          <p:nvPr>
            <p:ph type="title"/>
          </p:nvPr>
        </p:nvSpPr>
        <p:spPr bwMode="auto">
          <a:xfrm>
            <a:off x="146051" y="63501"/>
            <a:ext cx="8810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cxnSp>
        <p:nvCxnSpPr>
          <p:cNvPr id="360455"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cs typeface="Arial" pitchFamily="34" charset="0"/>
        </a:defRPr>
      </a:lvl2pPr>
      <a:lvl3pPr algn="l" rtl="0" fontAlgn="base">
        <a:spcBef>
          <a:spcPct val="0"/>
        </a:spcBef>
        <a:spcAft>
          <a:spcPct val="0"/>
        </a:spcAft>
        <a:defRPr sz="2400">
          <a:solidFill>
            <a:schemeClr val="tx2"/>
          </a:solidFill>
          <a:latin typeface="Arial" pitchFamily="34" charset="0"/>
          <a:cs typeface="Arial" pitchFamily="34" charset="0"/>
        </a:defRPr>
      </a:lvl3pPr>
      <a:lvl4pPr algn="l" rtl="0" fontAlgn="base">
        <a:spcBef>
          <a:spcPct val="0"/>
        </a:spcBef>
        <a:spcAft>
          <a:spcPct val="0"/>
        </a:spcAft>
        <a:defRPr sz="2400">
          <a:solidFill>
            <a:schemeClr val="tx2"/>
          </a:solidFill>
          <a:latin typeface="Arial" pitchFamily="34" charset="0"/>
          <a:cs typeface="Arial" pitchFamily="34" charset="0"/>
        </a:defRPr>
      </a:lvl4pPr>
      <a:lvl5pPr algn="l" rtl="0" fontAlgn="base">
        <a:spcBef>
          <a:spcPct val="0"/>
        </a:spcBef>
        <a:spcAft>
          <a:spcPct val="0"/>
        </a:spcAft>
        <a:defRPr sz="2400">
          <a:solidFill>
            <a:schemeClr val="tx2"/>
          </a:solidFill>
          <a:latin typeface="Arial" pitchFamily="34" charset="0"/>
          <a:cs typeface="Arial" pitchFamily="34" charset="0"/>
        </a:defRPr>
      </a:lvl5pPr>
      <a:lvl6pPr marL="457200" algn="l" rtl="0" fontAlgn="base">
        <a:spcBef>
          <a:spcPct val="0"/>
        </a:spcBef>
        <a:spcAft>
          <a:spcPct val="0"/>
        </a:spcAft>
        <a:defRPr sz="2400">
          <a:solidFill>
            <a:schemeClr val="tx2"/>
          </a:solidFill>
          <a:latin typeface="Arial" pitchFamily="34" charset="0"/>
          <a:cs typeface="Arial" pitchFamily="34" charset="0"/>
        </a:defRPr>
      </a:lvl6pPr>
      <a:lvl7pPr marL="914400" algn="l" rtl="0" fontAlgn="base">
        <a:spcBef>
          <a:spcPct val="0"/>
        </a:spcBef>
        <a:spcAft>
          <a:spcPct val="0"/>
        </a:spcAft>
        <a:defRPr sz="2400">
          <a:solidFill>
            <a:schemeClr val="tx2"/>
          </a:solidFill>
          <a:latin typeface="Arial" pitchFamily="34" charset="0"/>
          <a:cs typeface="Arial" pitchFamily="34" charset="0"/>
        </a:defRPr>
      </a:lvl7pPr>
      <a:lvl8pPr marL="1371600" algn="l" rtl="0" fontAlgn="base">
        <a:spcBef>
          <a:spcPct val="0"/>
        </a:spcBef>
        <a:spcAft>
          <a:spcPct val="0"/>
        </a:spcAft>
        <a:defRPr sz="2400">
          <a:solidFill>
            <a:schemeClr val="tx2"/>
          </a:solidFill>
          <a:latin typeface="Arial" pitchFamily="34" charset="0"/>
          <a:cs typeface="Arial" pitchFamily="34" charset="0"/>
        </a:defRPr>
      </a:lvl8pPr>
      <a:lvl9pPr marL="1828800" algn="l" rtl="0" fontAlgn="base">
        <a:spcBef>
          <a:spcPct val="0"/>
        </a:spcBef>
        <a:spcAft>
          <a:spcPct val="0"/>
        </a:spcAft>
        <a:defRPr sz="2400">
          <a:solidFill>
            <a:schemeClr val="tx2"/>
          </a:solidFill>
          <a:latin typeface="Arial" pitchFamily="34" charset="0"/>
          <a:cs typeface="Arial" pitchFamily="34" charset="0"/>
        </a:defRPr>
      </a:lvl9pPr>
    </p:titleStyle>
    <p:bodyStyle>
      <a:lvl1pPr marL="177800" indent="-177800" algn="l" rtl="0" fontAlgn="base">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2pPr>
      <a:lvl3pPr marL="541338" indent="-184150"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3pPr>
      <a:lvl4pPr marL="709613" indent="-166688"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4pPr>
      <a:lvl5pPr marL="9048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5pPr>
      <a:lvl6pPr marL="13620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6pPr>
      <a:lvl7pPr marL="18192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7pPr>
      <a:lvl8pPr marL="22764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8pPr>
      <a:lvl9pPr marL="27336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bwMode="auto">
          <a:xfrm>
            <a:off x="150813" y="1296988"/>
            <a:ext cx="8839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067" name="Rectangle 3"/>
          <p:cNvSpPr>
            <a:spLocks noGrp="1" noChangeArrowheads="1"/>
          </p:cNvSpPr>
          <p:nvPr>
            <p:ph type="sldNum" sz="quarter" idx="4"/>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800" b="0"/>
            </a:lvl1pPr>
          </a:lstStyle>
          <a:p>
            <a:fld id="{57944AB8-F9C0-4FE9-BE61-36E475FDFF2D}" type="slidenum">
              <a:rPr lang="en-US">
                <a:solidFill>
                  <a:srgbClr val="53565A"/>
                </a:solidFill>
              </a:rPr>
              <a:t>‹#›</a:t>
            </a:fld>
            <a:endParaRPr lang="en-US">
              <a:solidFill>
                <a:srgbClr val="53565A"/>
              </a:solidFill>
            </a:endParaRPr>
          </a:p>
        </p:txBody>
      </p:sp>
      <p:sp>
        <p:nvSpPr>
          <p:cNvPr id="344068" name="Line 4"/>
          <p:cNvSpPr>
            <a:spLocks noChangeShapeType="1"/>
          </p:cNvSpPr>
          <p:nvPr/>
        </p:nvSpPr>
        <p:spPr bwMode="auto">
          <a:xfrm flipV="1">
            <a:off x="150813" y="6400800"/>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3565A"/>
              </a:solidFill>
            </a:endParaRPr>
          </a:p>
        </p:txBody>
      </p:sp>
      <p:sp>
        <p:nvSpPr>
          <p:cNvPr id="1116" name="Rectangle 92"/>
          <p:cNvSpPr>
            <a:spLocks noGrp="1" noChangeArrowheads="1"/>
          </p:cNvSpPr>
          <p:nvPr>
            <p:ph type="ftr" sz="quarter" idx="3"/>
          </p:nvPr>
        </p:nvSpPr>
        <p:spPr bwMode="black">
          <a:xfrm>
            <a:off x="501650" y="6686550"/>
            <a:ext cx="20637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800" b="0">
                <a:ea typeface="ヒラギノ角ゴ Pro W3" pitchFamily="124" charset="-128"/>
              </a:defRPr>
            </a:lvl1pPr>
          </a:lstStyle>
          <a:p>
            <a:endParaRPr lang="en-US">
              <a:solidFill>
                <a:srgbClr val="53565A"/>
              </a:solidFill>
            </a:endParaRPr>
          </a:p>
        </p:txBody>
      </p:sp>
      <p:pic>
        <p:nvPicPr>
          <p:cNvPr id="344071" name="Picture 7" descr="Blue_Citi_small"/>
          <p:cNvPicPr>
            <a:picLocks noChangeAspect="1" noChangeArrowheads="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bwMode="auto">
          <a:xfrm>
            <a:off x="8593138" y="6545263"/>
            <a:ext cx="4810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072" name="Rectangle 8"/>
          <p:cNvSpPr>
            <a:spLocks noGrp="1" noChangeArrowheads="1"/>
          </p:cNvSpPr>
          <p:nvPr>
            <p:ph type="title"/>
          </p:nvPr>
        </p:nvSpPr>
        <p:spPr bwMode="auto">
          <a:xfrm>
            <a:off x="146050" y="63500"/>
            <a:ext cx="8810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44073" name="Line 9"/>
          <p:cNvSpPr>
            <a:spLocks noChangeShapeType="1"/>
          </p:cNvSpPr>
          <p:nvPr/>
        </p:nvSpPr>
        <p:spPr bwMode="auto">
          <a:xfrm flipV="1">
            <a:off x="150813" y="447675"/>
            <a:ext cx="8839200" cy="0"/>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3565A"/>
              </a:solidFill>
            </a:endParaRPr>
          </a:p>
        </p:txBody>
      </p:sp>
    </p:spTree>
    <p:extLst>
      <p:ext uri="{BB962C8B-B14F-4D97-AF65-F5344CB8AC3E}">
        <p14:creationId xmlns:p14="http://schemas.microsoft.com/office/powerpoint/2010/main" val="10251061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cs typeface="Arial" pitchFamily="34" charset="0"/>
        </a:defRPr>
      </a:lvl2pPr>
      <a:lvl3pPr algn="l" rtl="0" fontAlgn="base">
        <a:spcBef>
          <a:spcPct val="0"/>
        </a:spcBef>
        <a:spcAft>
          <a:spcPct val="0"/>
        </a:spcAft>
        <a:defRPr sz="2400">
          <a:solidFill>
            <a:schemeClr val="tx2"/>
          </a:solidFill>
          <a:latin typeface="Arial" pitchFamily="34" charset="0"/>
          <a:cs typeface="Arial" pitchFamily="34" charset="0"/>
        </a:defRPr>
      </a:lvl3pPr>
      <a:lvl4pPr algn="l" rtl="0" fontAlgn="base">
        <a:spcBef>
          <a:spcPct val="0"/>
        </a:spcBef>
        <a:spcAft>
          <a:spcPct val="0"/>
        </a:spcAft>
        <a:defRPr sz="2400">
          <a:solidFill>
            <a:schemeClr val="tx2"/>
          </a:solidFill>
          <a:latin typeface="Arial" pitchFamily="34" charset="0"/>
          <a:cs typeface="Arial" pitchFamily="34" charset="0"/>
        </a:defRPr>
      </a:lvl4pPr>
      <a:lvl5pPr algn="l" rtl="0" fontAlgn="base">
        <a:spcBef>
          <a:spcPct val="0"/>
        </a:spcBef>
        <a:spcAft>
          <a:spcPct val="0"/>
        </a:spcAft>
        <a:defRPr sz="2400">
          <a:solidFill>
            <a:schemeClr val="tx2"/>
          </a:solidFill>
          <a:latin typeface="Arial" pitchFamily="34" charset="0"/>
          <a:cs typeface="Arial" pitchFamily="34" charset="0"/>
        </a:defRPr>
      </a:lvl5pPr>
      <a:lvl6pPr marL="457200" algn="l" rtl="0" fontAlgn="base">
        <a:spcBef>
          <a:spcPct val="0"/>
        </a:spcBef>
        <a:spcAft>
          <a:spcPct val="0"/>
        </a:spcAft>
        <a:defRPr sz="2400">
          <a:solidFill>
            <a:schemeClr val="tx2"/>
          </a:solidFill>
          <a:latin typeface="Arial" pitchFamily="34" charset="0"/>
          <a:cs typeface="Arial" pitchFamily="34" charset="0"/>
        </a:defRPr>
      </a:lvl6pPr>
      <a:lvl7pPr marL="914400" algn="l" rtl="0" fontAlgn="base">
        <a:spcBef>
          <a:spcPct val="0"/>
        </a:spcBef>
        <a:spcAft>
          <a:spcPct val="0"/>
        </a:spcAft>
        <a:defRPr sz="2400">
          <a:solidFill>
            <a:schemeClr val="tx2"/>
          </a:solidFill>
          <a:latin typeface="Arial" pitchFamily="34" charset="0"/>
          <a:cs typeface="Arial" pitchFamily="34" charset="0"/>
        </a:defRPr>
      </a:lvl7pPr>
      <a:lvl8pPr marL="1371600" algn="l" rtl="0" fontAlgn="base">
        <a:spcBef>
          <a:spcPct val="0"/>
        </a:spcBef>
        <a:spcAft>
          <a:spcPct val="0"/>
        </a:spcAft>
        <a:defRPr sz="2400">
          <a:solidFill>
            <a:schemeClr val="tx2"/>
          </a:solidFill>
          <a:latin typeface="Arial" pitchFamily="34" charset="0"/>
          <a:cs typeface="Arial" pitchFamily="34" charset="0"/>
        </a:defRPr>
      </a:lvl8pPr>
      <a:lvl9pPr marL="1828800" algn="l" rtl="0" fontAlgn="base">
        <a:spcBef>
          <a:spcPct val="0"/>
        </a:spcBef>
        <a:spcAft>
          <a:spcPct val="0"/>
        </a:spcAft>
        <a:defRPr sz="2400">
          <a:solidFill>
            <a:schemeClr val="tx2"/>
          </a:solidFill>
          <a:latin typeface="Arial" pitchFamily="34" charset="0"/>
          <a:cs typeface="Arial" pitchFamily="34" charset="0"/>
        </a:defRPr>
      </a:lvl9pPr>
    </p:titleStyle>
    <p:bodyStyle>
      <a:lvl1pPr marL="177800" indent="-177800" algn="l" rtl="0" fontAlgn="base">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2pPr>
      <a:lvl3pPr marL="541338" indent="-184150"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3pPr>
      <a:lvl4pPr marL="709613" indent="-166688"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4pPr>
      <a:lvl5pPr marL="9048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5pPr>
      <a:lvl6pPr marL="13620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6pPr>
      <a:lvl7pPr marL="18192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7pPr>
      <a:lvl8pPr marL="22764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8pPr>
      <a:lvl9pPr marL="2733675" indent="-193675" algn="l" rtl="0" fontAlgn="base">
        <a:spcBef>
          <a:spcPct val="25000"/>
        </a:spcBef>
        <a:spcAft>
          <a:spcPct val="0"/>
        </a:spcAft>
        <a:buClr>
          <a:schemeClr val="accent1"/>
        </a:buClr>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mailto:Willem.buiter@ci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hyperlink" Target="https://www.citivelocity.com/t/eppublic/1JB8Y" TargetMode="External"/><Relationship Id="rId3" Type="http://schemas.openxmlformats.org/officeDocument/2006/relationships/notesSlide" Target="../notesSlides/notesSlide13.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5.emf"/><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7.emf"/><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1.em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44.png"/><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46.emf"/></Relationships>
</file>

<file path=ppt/slides/_rels/slide2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citivelocity.com/t/eppublic/1LJ9u"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7.png"/><Relationship Id="rId4" Type="http://schemas.openxmlformats.org/officeDocument/2006/relationships/hyperlink" Target="https://www.citivelocity.com/t/eppublic/1JgNJ" TargetMode="External"/></Relationships>
</file>

<file path=ppt/slides/_rels/slide3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hyperlink" Target="https://www.citivelocity.com/t/eppublic/1LJ9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pKey" hidden="1"/>
          <p:cNvSpPr txBox="1"/>
          <p:nvPr/>
        </p:nvSpPr>
        <p:spPr>
          <a:xfrm>
            <a:off x="182880" y="182881"/>
            <a:ext cx="91440" cy="15389"/>
          </a:xfrm>
          <a:prstGeom prst="rect">
            <a:avLst/>
          </a:prstGeom>
          <a:noFill/>
        </p:spPr>
        <p:txBody>
          <a:bodyPr wrap="square" lIns="0" tIns="0" rIns="0" bIns="0" rtlCol="0">
            <a:spAutoFit/>
          </a:bodyPr>
          <a:lstStyle/>
          <a:p>
            <a:r>
              <a:rPr lang="en-US" sz="100" smtClean="0"/>
              <a:t>E6XYB6412478</a:t>
            </a:r>
            <a:endParaRPr lang="en-US" sz="100"/>
          </a:p>
        </p:txBody>
      </p:sp>
      <p:sp>
        <p:nvSpPr>
          <p:cNvPr id="321551" name="Text Box 15"/>
          <p:cNvSpPr txBox="1">
            <a:spLocks noChangeArrowheads="1"/>
          </p:cNvSpPr>
          <p:nvPr/>
        </p:nvSpPr>
        <p:spPr bwMode="auto">
          <a:xfrm>
            <a:off x="146054" y="1068391"/>
            <a:ext cx="57324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lstStyle/>
          <a:p>
            <a:pPr algn="l"/>
            <a:r>
              <a:rPr lang="en-US" sz="1200" b="0" dirty="0" smtClean="0"/>
              <a:t>April 30, 2018</a:t>
            </a:r>
            <a:endParaRPr lang="en-US" sz="1200" b="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3"/>
            <a:ext cx="915035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Grp="1" noChangeArrowheads="1"/>
          </p:cNvSpPr>
          <p:nvPr>
            <p:ph type="ctrTitle"/>
          </p:nvPr>
        </p:nvSpPr>
        <p:spPr>
          <a:xfrm>
            <a:off x="107504" y="2708920"/>
            <a:ext cx="8850313" cy="918393"/>
          </a:xfrm>
          <a:noFill/>
        </p:spPr>
        <p:txBody>
          <a:bodyPr>
            <a:noAutofit/>
          </a:bodyPr>
          <a:lstStyle/>
          <a:p>
            <a:r>
              <a:rPr lang="en-US" sz="3500" dirty="0" smtClean="0"/>
              <a:t>AE monetary &amp; fiscal policies &amp; trade wars: </a:t>
            </a:r>
            <a:br>
              <a:rPr lang="en-US" sz="3500" dirty="0" smtClean="0"/>
            </a:br>
            <a:r>
              <a:rPr lang="en-US" sz="3500" dirty="0" smtClean="0"/>
              <a:t>implications for EMs</a:t>
            </a:r>
            <a:endParaRPr lang="en-US" dirty="0"/>
          </a:p>
        </p:txBody>
      </p:sp>
      <p:sp>
        <p:nvSpPr>
          <p:cNvPr id="13" name="Rectangle 4"/>
          <p:cNvSpPr>
            <a:spLocks noChangeArrowheads="1"/>
          </p:cNvSpPr>
          <p:nvPr/>
        </p:nvSpPr>
        <p:spPr bwMode="auto">
          <a:xfrm>
            <a:off x="155575" y="5981526"/>
            <a:ext cx="88312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algn="l" eaLnBrk="0" hangingPunct="0">
              <a:spcBef>
                <a:spcPct val="75000"/>
              </a:spcBef>
              <a:buClr>
                <a:schemeClr val="accent1"/>
              </a:buClr>
              <a:buFont typeface="Arial" pitchFamily="34" charset="0"/>
              <a:buChar char="●"/>
              <a:tabLst>
                <a:tab pos="4754563" algn="r"/>
              </a:tabLst>
              <a:defRPr sz="1400">
                <a:solidFill>
                  <a:schemeClr val="tx1"/>
                </a:solidFill>
                <a:latin typeface="Arial" pitchFamily="34" charset="0"/>
              </a:defRPr>
            </a:lvl1pPr>
            <a:lvl2pPr marL="355600" indent="-176213" algn="l" eaLnBrk="0" hangingPunct="0">
              <a:spcBef>
                <a:spcPct val="25000"/>
              </a:spcBef>
              <a:buClr>
                <a:schemeClr val="accent1"/>
              </a:buClr>
              <a:buFont typeface="Arial" pitchFamily="34" charset="0"/>
              <a:buChar char="–"/>
              <a:tabLst>
                <a:tab pos="4754563" algn="r"/>
              </a:tabLst>
              <a:defRPr sz="1400">
                <a:solidFill>
                  <a:schemeClr val="tx1"/>
                </a:solidFill>
                <a:latin typeface="Arial" pitchFamily="34" charset="0"/>
              </a:defRPr>
            </a:lvl2pPr>
            <a:lvl3pPr marL="541338" indent="-184150" algn="l" eaLnBrk="0" hangingPunct="0">
              <a:spcBef>
                <a:spcPct val="25000"/>
              </a:spcBef>
              <a:buClr>
                <a:schemeClr val="accent1"/>
              </a:buClr>
              <a:buFont typeface="Arial" pitchFamily="34" charset="0"/>
              <a:buChar char="•"/>
              <a:tabLst>
                <a:tab pos="4754563" algn="r"/>
              </a:tabLst>
              <a:defRPr sz="1400">
                <a:solidFill>
                  <a:schemeClr val="tx1"/>
                </a:solidFill>
                <a:latin typeface="Arial" pitchFamily="34" charset="0"/>
              </a:defRPr>
            </a:lvl3pPr>
            <a:lvl4pPr marL="709613" indent="-166688" algn="l" eaLnBrk="0" hangingPunct="0">
              <a:spcBef>
                <a:spcPct val="25000"/>
              </a:spcBef>
              <a:buClr>
                <a:schemeClr val="accent1"/>
              </a:buClr>
              <a:buFont typeface="Arial" pitchFamily="34" charset="0"/>
              <a:buChar char="–"/>
              <a:tabLst>
                <a:tab pos="4754563" algn="r"/>
              </a:tabLst>
              <a:defRPr sz="1400">
                <a:solidFill>
                  <a:schemeClr val="tx1"/>
                </a:solidFill>
                <a:latin typeface="Arial" pitchFamily="34" charset="0"/>
              </a:defRPr>
            </a:lvl4pPr>
            <a:lvl5pPr marL="904875" indent="-193675" algn="l" eaLnBrk="0" hangingPunct="0">
              <a:spcBef>
                <a:spcPct val="25000"/>
              </a:spcBef>
              <a:buClr>
                <a:schemeClr val="accent1"/>
              </a:buClr>
              <a:buFont typeface="Arial" pitchFamily="34" charset="0"/>
              <a:buChar char="•"/>
              <a:tabLst>
                <a:tab pos="4754563" algn="r"/>
              </a:tabLst>
              <a:defRPr sz="1400">
                <a:solidFill>
                  <a:schemeClr val="tx1"/>
                </a:solidFill>
                <a:latin typeface="Arial" pitchFamily="34" charset="0"/>
              </a:defRPr>
            </a:lvl5pPr>
            <a:lvl6pPr marL="1362075" indent="-193675" eaLnBrk="0" fontAlgn="base" hangingPunct="0">
              <a:spcBef>
                <a:spcPct val="25000"/>
              </a:spcBef>
              <a:spcAft>
                <a:spcPct val="0"/>
              </a:spcAft>
              <a:buClr>
                <a:schemeClr val="accent1"/>
              </a:buClr>
              <a:buFont typeface="Arial" pitchFamily="34" charset="0"/>
              <a:buChar char="•"/>
              <a:tabLst>
                <a:tab pos="4754563" algn="r"/>
              </a:tabLst>
              <a:defRPr sz="1400">
                <a:solidFill>
                  <a:schemeClr val="tx1"/>
                </a:solidFill>
                <a:latin typeface="Arial" pitchFamily="34" charset="0"/>
              </a:defRPr>
            </a:lvl6pPr>
            <a:lvl7pPr marL="1819275" indent="-193675" eaLnBrk="0" fontAlgn="base" hangingPunct="0">
              <a:spcBef>
                <a:spcPct val="25000"/>
              </a:spcBef>
              <a:spcAft>
                <a:spcPct val="0"/>
              </a:spcAft>
              <a:buClr>
                <a:schemeClr val="accent1"/>
              </a:buClr>
              <a:buFont typeface="Arial" pitchFamily="34" charset="0"/>
              <a:buChar char="•"/>
              <a:tabLst>
                <a:tab pos="4754563" algn="r"/>
              </a:tabLst>
              <a:defRPr sz="1400">
                <a:solidFill>
                  <a:schemeClr val="tx1"/>
                </a:solidFill>
                <a:latin typeface="Arial" pitchFamily="34" charset="0"/>
              </a:defRPr>
            </a:lvl7pPr>
            <a:lvl8pPr marL="2276475" indent="-193675" eaLnBrk="0" fontAlgn="base" hangingPunct="0">
              <a:spcBef>
                <a:spcPct val="25000"/>
              </a:spcBef>
              <a:spcAft>
                <a:spcPct val="0"/>
              </a:spcAft>
              <a:buClr>
                <a:schemeClr val="accent1"/>
              </a:buClr>
              <a:buFont typeface="Arial" pitchFamily="34" charset="0"/>
              <a:buChar char="•"/>
              <a:tabLst>
                <a:tab pos="4754563" algn="r"/>
              </a:tabLst>
              <a:defRPr sz="1400">
                <a:solidFill>
                  <a:schemeClr val="tx1"/>
                </a:solidFill>
                <a:latin typeface="Arial" pitchFamily="34" charset="0"/>
              </a:defRPr>
            </a:lvl8pPr>
            <a:lvl9pPr marL="2733675" indent="-193675" eaLnBrk="0" fontAlgn="base" hangingPunct="0">
              <a:spcBef>
                <a:spcPct val="25000"/>
              </a:spcBef>
              <a:spcAft>
                <a:spcPct val="0"/>
              </a:spcAft>
              <a:buClr>
                <a:schemeClr val="accent1"/>
              </a:buClr>
              <a:buFont typeface="Arial" pitchFamily="34" charset="0"/>
              <a:buChar char="•"/>
              <a:tabLst>
                <a:tab pos="4754563" algn="r"/>
              </a:tabLst>
              <a:defRPr sz="1400">
                <a:solidFill>
                  <a:schemeClr val="tx1"/>
                </a:solidFill>
                <a:latin typeface="Arial" pitchFamily="34" charset="0"/>
              </a:defRPr>
            </a:lvl9pPr>
          </a:lstStyle>
          <a:p>
            <a:pPr eaLnBrk="1" hangingPunct="1">
              <a:spcBef>
                <a:spcPct val="0"/>
              </a:spcBef>
              <a:buClrTx/>
              <a:buFontTx/>
              <a:buNone/>
            </a:pPr>
            <a:r>
              <a:rPr lang="en-US" altLang="en-US" sz="800" dirty="0"/>
              <a:t>See Appendix A-1 for Analyst Certification, Important Disclosures and non-US research analyst disclosures</a:t>
            </a:r>
          </a:p>
          <a:p>
            <a:pPr eaLnBrk="1" hangingPunct="1">
              <a:spcBef>
                <a:spcPct val="0"/>
              </a:spcBef>
              <a:buClrTx/>
              <a:buFont typeface="Arial" pitchFamily="34" charset="0"/>
              <a:buNone/>
            </a:pPr>
            <a:r>
              <a:rPr lang="en-US" altLang="en-US" sz="800" b="0" dirty="0"/>
              <a:t>Citi Research is a division of Citigroup Global Markets Inc. (the "Firm"), which does and seeks to do business with companies covered in its research reports. As a result, investors should be aware that the Firm may have a conflict of interest that could affect the objectivity of this report</a:t>
            </a:r>
            <a:r>
              <a:rPr lang="en-US" altLang="en-US" sz="800" b="0" dirty="0" smtClean="0"/>
              <a:t>. </a:t>
            </a:r>
            <a:r>
              <a:rPr lang="en-US" altLang="en-US" sz="800" b="0" dirty="0"/>
              <a:t>Investors should consider this report as only a single factor in making their investment decision. Certain products (not inconsistent with the author's published research) are available only on Citi's portals. </a:t>
            </a:r>
            <a:endParaRPr lang="en-US" altLang="en-US" sz="800" b="0" dirty="0" smtClean="0"/>
          </a:p>
          <a:p>
            <a:pPr eaLnBrk="1" hangingPunct="1">
              <a:spcBef>
                <a:spcPct val="0"/>
              </a:spcBef>
              <a:buClrTx/>
              <a:buNone/>
            </a:pPr>
            <a:r>
              <a:rPr lang="en-US" altLang="en-US" sz="800" b="0" dirty="0"/>
              <a:t>This presentation was approved for distribution on </a:t>
            </a:r>
            <a:r>
              <a:rPr lang="en-US" altLang="en-US" sz="800" b="0" dirty="0"/>
              <a:t>3</a:t>
            </a:r>
            <a:r>
              <a:rPr lang="en-US" altLang="en-US" sz="800" b="0" dirty="0" smtClean="0"/>
              <a:t>0 </a:t>
            </a:r>
            <a:r>
              <a:rPr lang="en-US" altLang="en-US" sz="800" b="0" dirty="0"/>
              <a:t>April 2018; the disclosures in Appendix A1 are current as of the same date. </a:t>
            </a:r>
            <a:endParaRPr lang="en-US" altLang="en-US" sz="800" dirty="0"/>
          </a:p>
          <a:p>
            <a:pPr eaLnBrk="1" hangingPunct="1">
              <a:spcBef>
                <a:spcPct val="0"/>
              </a:spcBef>
              <a:buClrTx/>
              <a:buFont typeface="Arial" pitchFamily="34" charset="0"/>
              <a:buNone/>
            </a:pPr>
            <a:r>
              <a:rPr lang="en-US" altLang="en-US" sz="800" dirty="0"/>
              <a:t/>
            </a:r>
            <a:br>
              <a:rPr lang="en-US" altLang="en-US" sz="800" dirty="0"/>
            </a:br>
            <a:endParaRPr lang="en-US" altLang="en-US" sz="800" dirty="0"/>
          </a:p>
        </p:txBody>
      </p:sp>
      <p:sp>
        <p:nvSpPr>
          <p:cNvPr id="8" name="Text Box 12"/>
          <p:cNvSpPr txBox="1">
            <a:spLocks noChangeArrowheads="1"/>
          </p:cNvSpPr>
          <p:nvPr/>
        </p:nvSpPr>
        <p:spPr bwMode="auto">
          <a:xfrm>
            <a:off x="266725" y="4056505"/>
            <a:ext cx="25050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l">
              <a:spcBef>
                <a:spcPct val="10000"/>
              </a:spcBef>
            </a:pPr>
            <a:r>
              <a:rPr lang="en-US" sz="1200" dirty="0">
                <a:solidFill>
                  <a:schemeClr val="tx2"/>
                </a:solidFill>
              </a:rPr>
              <a:t>Willem </a:t>
            </a:r>
            <a:r>
              <a:rPr lang="en-US" sz="1200" dirty="0" err="1">
                <a:solidFill>
                  <a:schemeClr val="tx2"/>
                </a:solidFill>
              </a:rPr>
              <a:t>Buiter</a:t>
            </a:r>
            <a:r>
              <a:rPr lang="en-US" sz="1200" baseline="30000" dirty="0" err="1">
                <a:solidFill>
                  <a:schemeClr val="tx2"/>
                </a:solidFill>
              </a:rPr>
              <a:t>AC</a:t>
            </a:r>
            <a:endParaRPr lang="en-US" sz="1200" baseline="30000" dirty="0">
              <a:solidFill>
                <a:schemeClr val="tx2"/>
              </a:solidFill>
            </a:endParaRPr>
          </a:p>
          <a:p>
            <a:pPr algn="l">
              <a:spcBef>
                <a:spcPct val="10000"/>
              </a:spcBef>
            </a:pPr>
            <a:r>
              <a:rPr lang="en-US" sz="1200" b="0" dirty="0" smtClean="0"/>
              <a:t>Special Economic Adviser</a:t>
            </a:r>
            <a:endParaRPr lang="en-US" sz="1200" b="0" dirty="0"/>
          </a:p>
          <a:p>
            <a:pPr algn="l">
              <a:spcBef>
                <a:spcPct val="10000"/>
              </a:spcBef>
            </a:pPr>
            <a:r>
              <a:rPr lang="en-US" sz="1200" b="0" dirty="0">
                <a:solidFill>
                  <a:schemeClr val="tx2">
                    <a:lumMod val="60000"/>
                    <a:lumOff val="40000"/>
                  </a:schemeClr>
                </a:solidFill>
                <a:hlinkClick r:id="rId5"/>
              </a:rPr>
              <a:t>willem.buiter@citi.com</a:t>
            </a:r>
            <a:endParaRPr lang="en-US" sz="1200" b="0" dirty="0">
              <a:solidFill>
                <a:schemeClr val="tx2">
                  <a:lumMod val="60000"/>
                  <a:lumOff val="40000"/>
                </a:schemeClr>
              </a:solidFill>
            </a:endParaRPr>
          </a:p>
          <a:p>
            <a:pPr algn="l">
              <a:spcBef>
                <a:spcPct val="10000"/>
              </a:spcBef>
            </a:pPr>
            <a:r>
              <a:rPr lang="en-US" sz="1200" b="0" dirty="0"/>
              <a:t>+1 212-816-2363</a:t>
            </a:r>
          </a:p>
          <a:p>
            <a:pPr algn="l">
              <a:spcBef>
                <a:spcPct val="10000"/>
              </a:spcBef>
            </a:pPr>
            <a:endParaRPr lang="en-US" sz="1200" b="0" dirty="0"/>
          </a:p>
          <a:p>
            <a:pPr algn="l">
              <a:spcBef>
                <a:spcPct val="10000"/>
              </a:spcBef>
            </a:pPr>
            <a:endParaRPr lang="en-US" sz="1200" b="0" dirty="0"/>
          </a:p>
        </p:txBody>
      </p:sp>
    </p:spTree>
    <p:custDataLst>
      <p:tags r:id="rId1"/>
    </p:custDataLst>
    <p:extLst>
      <p:ext uri="{BB962C8B-B14F-4D97-AF65-F5344CB8AC3E}">
        <p14:creationId xmlns:p14="http://schemas.microsoft.com/office/powerpoint/2010/main" val="1198336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GB" b="0" dirty="0" smtClean="0">
              <a:solidFill>
                <a:srgbClr val="00BDF2"/>
              </a:solidFill>
              <a:latin typeface="Arial"/>
            </a:endParaRPr>
          </a:p>
          <a:p>
            <a:pPr algn="l"/>
            <a:endParaRPr lang="en-GB" b="0" dirty="0">
              <a:solidFill>
                <a:srgbClr val="00BDF2"/>
              </a:solidFill>
              <a:latin typeface="Arial"/>
            </a:endParaRPr>
          </a:p>
          <a:p>
            <a:pPr algn="l"/>
            <a:r>
              <a:rPr lang="en-GB" b="0" dirty="0">
                <a:solidFill>
                  <a:srgbClr val="00BDF2"/>
                </a:solidFill>
                <a:latin typeface="Arial"/>
              </a:rPr>
              <a:t>Surveys have </a:t>
            </a:r>
            <a:r>
              <a:rPr lang="en-GB" b="0" dirty="0" smtClean="0">
                <a:solidFill>
                  <a:srgbClr val="00BDF2"/>
                </a:solidFill>
                <a:latin typeface="Arial"/>
              </a:rPr>
              <a:t>run ahead of growth rates so far, but may be topping out now. Even then, sentiment and financial conditions are still consistent with our </a:t>
            </a:r>
            <a:r>
              <a:rPr lang="en-GB" b="0" dirty="0">
                <a:solidFill>
                  <a:srgbClr val="00BDF2"/>
                </a:solidFill>
                <a:latin typeface="Arial"/>
              </a:rPr>
              <a:t>baseline of real GDP growth around </a:t>
            </a:r>
            <a:r>
              <a:rPr lang="en-GB" b="0" dirty="0" smtClean="0">
                <a:solidFill>
                  <a:srgbClr val="00BDF2"/>
                </a:solidFill>
                <a:latin typeface="Arial"/>
              </a:rPr>
              <a:t>2.4% </a:t>
            </a:r>
            <a:r>
              <a:rPr lang="en-GB" b="0" dirty="0">
                <a:solidFill>
                  <a:srgbClr val="00BDF2"/>
                </a:solidFill>
                <a:latin typeface="Arial"/>
              </a:rPr>
              <a:t>in the next three </a:t>
            </a:r>
            <a:r>
              <a:rPr lang="en-GB" b="0" dirty="0" smtClean="0">
                <a:solidFill>
                  <a:srgbClr val="00BDF2"/>
                </a:solidFill>
                <a:latin typeface="Arial"/>
              </a:rPr>
              <a:t>quarters.</a:t>
            </a:r>
          </a:p>
          <a:p>
            <a:pPr algn="l"/>
            <a:endParaRPr lang="en-GB" b="0" dirty="0" smtClean="0">
              <a:solidFill>
                <a:srgbClr val="00BDF2"/>
              </a:solidFill>
              <a:latin typeface="Arial"/>
            </a:endParaRPr>
          </a:p>
          <a:p>
            <a:pPr algn="l"/>
            <a:endParaRPr lang="en-GB" b="0" dirty="0">
              <a:solidFill>
                <a:srgbClr val="00BDF2"/>
              </a:solidFill>
              <a:latin typeface="Arial"/>
            </a:endParaRPr>
          </a:p>
        </p:txBody>
      </p:sp>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GB" sz="2350" dirty="0" smtClean="0"/>
              <a:t>Eurozone: Peak Momentum Has Passed </a:t>
            </a:r>
            <a:endParaRPr lang="en-US" sz="2350" dirty="0">
              <a:solidFill>
                <a:srgbClr val="FF0000"/>
              </a:solidFill>
            </a:endParaRPr>
          </a:p>
        </p:txBody>
      </p:sp>
      <p:sp>
        <p:nvSpPr>
          <p:cNvPr id="3" name="Slide Number Placeholder 2"/>
          <p:cNvSpPr>
            <a:spLocks noGrp="1"/>
          </p:cNvSpPr>
          <p:nvPr>
            <p:ph type="sldNum" sz="quarter" idx="10"/>
          </p:nvPr>
        </p:nvSpPr>
        <p:spPr/>
        <p:txBody>
          <a:bodyPr/>
          <a:lstStyle/>
          <a:p>
            <a:fld id="{A7F2147E-DABB-4D9D-AB5A-7AA97CE200CD}" type="slidenum">
              <a:rPr lang="en-US" smtClean="0">
                <a:solidFill>
                  <a:srgbClr val="53565A"/>
                </a:solidFill>
              </a:rPr>
              <a:pPr/>
              <a:t>10</a:t>
            </a:fld>
            <a:endParaRPr lang="en-US" dirty="0">
              <a:solidFill>
                <a:srgbClr val="53565A"/>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cxnSp>
      <p:sp>
        <p:nvSpPr>
          <p:cNvPr id="35" name="Text Box 3"/>
          <p:cNvSpPr txBox="1">
            <a:spLocks noChangeArrowheads="1"/>
          </p:cNvSpPr>
          <p:nvPr/>
        </p:nvSpPr>
        <p:spPr bwMode="auto">
          <a:xfrm>
            <a:off x="150813" y="5543556"/>
            <a:ext cx="411953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a:solidFill>
                  <a:srgbClr val="53565A"/>
                </a:solidFill>
              </a:rPr>
              <a:t>Note: Soft data include ESI, composite PMI, </a:t>
            </a:r>
            <a:r>
              <a:rPr lang="en-GB" altLang="en-US" sz="1000" b="0" dirty="0" err="1">
                <a:solidFill>
                  <a:srgbClr val="53565A"/>
                </a:solidFill>
              </a:rPr>
              <a:t>Eurocoin</a:t>
            </a:r>
            <a:r>
              <a:rPr lang="en-GB" altLang="en-US" sz="1000" b="0" dirty="0">
                <a:solidFill>
                  <a:srgbClr val="53565A"/>
                </a:solidFill>
              </a:rPr>
              <a:t> and </a:t>
            </a:r>
            <a:r>
              <a:rPr lang="en-GB" altLang="en-US" sz="1000" b="0" dirty="0" err="1">
                <a:solidFill>
                  <a:srgbClr val="53565A"/>
                </a:solidFill>
              </a:rPr>
              <a:t>Sentix</a:t>
            </a:r>
            <a:r>
              <a:rPr lang="en-GB" altLang="en-US" sz="1000" b="0" dirty="0">
                <a:solidFill>
                  <a:srgbClr val="53565A"/>
                </a:solidFill>
              </a:rPr>
              <a:t> expectations. Hard data include the YY growth rates of IP, manufacturing new orders, construction output, retail sales, car registrations, exports and joblessness. </a:t>
            </a:r>
            <a:r>
              <a:rPr lang="en-GB" altLang="en-US" sz="1000" b="0" dirty="0" smtClean="0">
                <a:solidFill>
                  <a:srgbClr val="53565A"/>
                </a:solidFill>
              </a:rPr>
              <a:t>Source: </a:t>
            </a:r>
            <a:r>
              <a:rPr lang="en-GB" altLang="en-US" sz="1000" b="0" dirty="0">
                <a:solidFill>
                  <a:srgbClr val="53565A"/>
                </a:solidFill>
              </a:rPr>
              <a:t>European Commission, Eurostat, Haver Analytics and Citi Research</a:t>
            </a:r>
          </a:p>
        </p:txBody>
      </p:sp>
      <p:sp>
        <p:nvSpPr>
          <p:cNvPr id="36" name="Text Box 3"/>
          <p:cNvSpPr txBox="1">
            <a:spLocks noChangeArrowheads="1"/>
          </p:cNvSpPr>
          <p:nvPr/>
        </p:nvSpPr>
        <p:spPr bwMode="auto">
          <a:xfrm>
            <a:off x="4565788" y="5543556"/>
            <a:ext cx="362810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smtClean="0">
                <a:solidFill>
                  <a:srgbClr val="53565A"/>
                </a:solidFill>
              </a:rPr>
              <a:t>Note: FCI is financial conditions index.</a:t>
            </a:r>
          </a:p>
          <a:p>
            <a:pPr eaLnBrk="1" hangingPunct="1">
              <a:spcBef>
                <a:spcPct val="50000"/>
              </a:spcBef>
              <a:buClrTx/>
              <a:buNone/>
            </a:pPr>
            <a:r>
              <a:rPr lang="en-GB" altLang="en-US" sz="1000" b="0" dirty="0" smtClean="0">
                <a:solidFill>
                  <a:srgbClr val="53565A"/>
                </a:solidFill>
              </a:rPr>
              <a:t>Source: </a:t>
            </a:r>
            <a:r>
              <a:rPr lang="en-GB" altLang="en-US" sz="1000" b="0" dirty="0">
                <a:solidFill>
                  <a:srgbClr val="53565A"/>
                </a:solidFill>
              </a:rPr>
              <a:t>European Central Bank and Citi Research</a:t>
            </a:r>
          </a:p>
        </p:txBody>
      </p:sp>
      <p:grpSp>
        <p:nvGrpSpPr>
          <p:cNvPr id="5" name="Group 4"/>
          <p:cNvGrpSpPr/>
          <p:nvPr/>
        </p:nvGrpSpPr>
        <p:grpSpPr>
          <a:xfrm>
            <a:off x="150813" y="1159553"/>
            <a:ext cx="8873355" cy="526758"/>
            <a:chOff x="150813" y="1302007"/>
            <a:chExt cx="8873355" cy="526758"/>
          </a:xfrm>
        </p:grpSpPr>
        <p:sp>
          <p:nvSpPr>
            <p:cNvPr id="21" name="Rectangle 20"/>
            <p:cNvSpPr/>
            <p:nvPr/>
          </p:nvSpPr>
          <p:spPr>
            <a:xfrm>
              <a:off x="150813" y="1302007"/>
              <a:ext cx="4318893" cy="523220"/>
            </a:xfrm>
            <a:prstGeom prst="rect">
              <a:avLst/>
            </a:prstGeom>
          </p:spPr>
          <p:txBody>
            <a:bodyPr wrap="square">
              <a:spAutoFit/>
            </a:bodyPr>
            <a:lstStyle/>
            <a:p>
              <a:pPr>
                <a:spcBef>
                  <a:spcPct val="75000"/>
                </a:spcBef>
                <a:buClr>
                  <a:schemeClr val="accent1"/>
                </a:buClr>
              </a:pPr>
              <a:r>
                <a:rPr lang="en-GB" dirty="0">
                  <a:solidFill>
                    <a:schemeClr val="tx2"/>
                  </a:solidFill>
                </a:rPr>
                <a:t>Euro Area – Selected Survey and Hard Data, Real GDP Growth, Jan-03-Feb-18</a:t>
              </a:r>
              <a:endParaRPr lang="en-US" dirty="0">
                <a:solidFill>
                  <a:schemeClr val="tx2"/>
                </a:solidFill>
              </a:endParaRPr>
            </a:p>
          </p:txBody>
        </p:sp>
        <p:sp>
          <p:nvSpPr>
            <p:cNvPr id="14" name="Rectangle 13"/>
            <p:cNvSpPr/>
            <p:nvPr/>
          </p:nvSpPr>
          <p:spPr>
            <a:xfrm>
              <a:off x="4705275" y="1305545"/>
              <a:ext cx="4318893" cy="523220"/>
            </a:xfrm>
            <a:prstGeom prst="rect">
              <a:avLst/>
            </a:prstGeom>
          </p:spPr>
          <p:txBody>
            <a:bodyPr wrap="square">
              <a:spAutoFit/>
            </a:bodyPr>
            <a:lstStyle/>
            <a:p>
              <a:pPr>
                <a:spcBef>
                  <a:spcPct val="75000"/>
                </a:spcBef>
                <a:buClr>
                  <a:schemeClr val="accent1"/>
                </a:buClr>
              </a:pPr>
              <a:r>
                <a:rPr lang="en-GB" dirty="0">
                  <a:solidFill>
                    <a:schemeClr val="tx2"/>
                  </a:solidFill>
                </a:rPr>
                <a:t>Euro Area – Real M1 and Real GDP, Annual Growth Rates, 1Q-99-1Q-18</a:t>
              </a:r>
              <a:endParaRPr lang="en-US" dirty="0">
                <a:solidFill>
                  <a:schemeClr val="tx2"/>
                </a:solidFill>
              </a:endParaRPr>
            </a:p>
          </p:txBody>
        </p:sp>
      </p:gr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788" y="2086211"/>
            <a:ext cx="4554462" cy="316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63" y="2122740"/>
            <a:ext cx="4318893" cy="286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326448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ChangeArrowheads="1"/>
          </p:cNvSpPr>
          <p:nvPr/>
        </p:nvSpPr>
        <p:spPr bwMode="auto">
          <a:xfrm>
            <a:off x="539552" y="3789040"/>
            <a:ext cx="3888214" cy="405075"/>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r>
              <a:rPr lang="en-US" altLang="en-US" dirty="0" smtClean="0">
                <a:solidFill>
                  <a:srgbClr val="002060"/>
                </a:solidFill>
              </a:rPr>
              <a:t>UK- RICS House Price Exp. and Prices</a:t>
            </a:r>
            <a:br>
              <a:rPr lang="en-US" altLang="en-US" dirty="0" smtClean="0">
                <a:solidFill>
                  <a:srgbClr val="002060"/>
                </a:solidFill>
              </a:rPr>
            </a:br>
            <a:r>
              <a:rPr lang="en-US" altLang="en-US" dirty="0" smtClean="0">
                <a:solidFill>
                  <a:srgbClr val="002060"/>
                </a:solidFill>
              </a:rPr>
              <a:t>(%-Balance, YY %), 2006-2018</a:t>
            </a:r>
            <a:endParaRPr lang="en-US" altLang="en-US" dirty="0">
              <a:solidFill>
                <a:srgbClr val="002060"/>
              </a:solidFill>
            </a:endParaRPr>
          </a:p>
        </p:txBody>
      </p:sp>
      <p:sp>
        <p:nvSpPr>
          <p:cNvPr id="3" name="Rectangle 3"/>
          <p:cNvSpPr>
            <a:spLocks noChangeArrowheads="1"/>
          </p:cNvSpPr>
          <p:nvPr/>
        </p:nvSpPr>
        <p:spPr bwMode="auto">
          <a:xfrm>
            <a:off x="107503" y="44624"/>
            <a:ext cx="8836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rgbClr val="DC241F"/>
              </a:buClr>
              <a:buFont typeface="Wingdings 2" pitchFamily="18" charset="2"/>
              <a:buChar char=""/>
              <a:defRPr sz="1400">
                <a:solidFill>
                  <a:schemeClr val="tx1"/>
                </a:solidFill>
                <a:latin typeface="Arial" pitchFamily="34" charset="0"/>
              </a:defRPr>
            </a:lvl1pPr>
            <a:lvl2pPr marL="742950" indent="-285750" algn="l" eaLnBrk="0" hangingPunct="0">
              <a:spcBef>
                <a:spcPct val="25000"/>
              </a:spcBef>
              <a:buClr>
                <a:srgbClr val="DC241F"/>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pitchFamily="34" charset="0"/>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pitchFamily="34" charset="0"/>
              </a:defRPr>
            </a:lvl4pPr>
            <a:lvl5pPr marL="2057400" indent="-228600" algn="l" eaLnBrk="0" hangingPunct="0">
              <a:spcBef>
                <a:spcPct val="25000"/>
              </a:spcBef>
              <a:buClr>
                <a:srgbClr val="DC241F"/>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9pPr>
          </a:lstStyle>
          <a:p>
            <a:pPr eaLnBrk="1" hangingPunct="1">
              <a:spcBef>
                <a:spcPct val="0"/>
              </a:spcBef>
              <a:buClrTx/>
              <a:buFontTx/>
              <a:buNone/>
            </a:pPr>
            <a:r>
              <a:rPr lang="en-US" altLang="en-US" sz="2350" b="0" dirty="0" smtClean="0">
                <a:solidFill>
                  <a:srgbClr val="003082"/>
                </a:solidFill>
              </a:rPr>
              <a:t>UK: Consumers in Focus as Major Risks Still Lie Ahead</a:t>
            </a:r>
            <a:endParaRPr lang="en-GB" altLang="en-US" sz="2350" b="0" dirty="0">
              <a:solidFill>
                <a:srgbClr val="003082"/>
              </a:solidFill>
            </a:endParaRPr>
          </a:p>
        </p:txBody>
      </p:sp>
      <p:sp>
        <p:nvSpPr>
          <p:cNvPr id="4" name="MessageBox"/>
          <p:cNvSpPr>
            <a:spLocks noChangeArrowheads="1"/>
          </p:cNvSpPr>
          <p:nvPr>
            <p:custDataLst>
              <p:tags r:id="rId1"/>
            </p:custDataLst>
          </p:nvPr>
        </p:nvSpPr>
        <p:spPr bwMode="auto">
          <a:xfrm>
            <a:off x="125413" y="476672"/>
            <a:ext cx="88392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0"/>
              </a:spcBef>
              <a:buClrTx/>
              <a:buFontTx/>
              <a:buNone/>
            </a:pPr>
            <a:r>
              <a:rPr lang="en-GB" altLang="en-US" b="0" dirty="0" smtClean="0">
                <a:solidFill>
                  <a:schemeClr val="accent1"/>
                </a:solidFill>
              </a:rPr>
              <a:t>With inflation slowing and wages rising, the real wage squeeze should fade. House prices are stabilising, but investment remains subdued as Brexit rumbles on. Nothing is agreed until everything is agreed.</a:t>
            </a:r>
            <a:endParaRPr lang="en-GB" altLang="en-US" b="0" dirty="0">
              <a:solidFill>
                <a:schemeClr val="accent1"/>
              </a:solidFill>
            </a:endParaRPr>
          </a:p>
        </p:txBody>
      </p:sp>
      <p:sp>
        <p:nvSpPr>
          <p:cNvPr id="9" name="Slide Number Placeholder 2"/>
          <p:cNvSpPr>
            <a:spLocks noGrp="1"/>
          </p:cNvSpPr>
          <p:nvPr>
            <p:ph type="sldNum" sz="quarter" idx="10"/>
          </p:nvPr>
        </p:nvSpPr>
        <p:spPr>
          <a:xfrm>
            <a:off x="153990" y="6688138"/>
            <a:ext cx="223837" cy="158750"/>
          </a:xfrm>
        </p:spPr>
        <p:txBody>
          <a:bodyPr/>
          <a:lstStyle/>
          <a:p>
            <a:fld id="{3E75A586-4396-41BC-A180-CD302135E6DD}" type="slidenum">
              <a:rPr lang="en-US" smtClean="0"/>
              <a:t>11</a:t>
            </a:fld>
            <a:endParaRPr lang="en-US"/>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8" name="Rectangle 6"/>
          <p:cNvSpPr>
            <a:spLocks noChangeArrowheads="1"/>
          </p:cNvSpPr>
          <p:nvPr/>
        </p:nvSpPr>
        <p:spPr bwMode="auto">
          <a:xfrm>
            <a:off x="416855" y="1145295"/>
            <a:ext cx="3992426" cy="405075"/>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r>
              <a:rPr lang="en-GB" altLang="en-US" dirty="0" smtClean="0">
                <a:solidFill>
                  <a:srgbClr val="002060"/>
                </a:solidFill>
              </a:rPr>
              <a:t>UK- Earnings, CPI Inflation (YY %)</a:t>
            </a:r>
            <a:br>
              <a:rPr lang="en-GB" altLang="en-US" dirty="0" smtClean="0">
                <a:solidFill>
                  <a:srgbClr val="002060"/>
                </a:solidFill>
              </a:rPr>
            </a:br>
            <a:r>
              <a:rPr lang="en-GB" altLang="en-US" dirty="0" smtClean="0">
                <a:solidFill>
                  <a:srgbClr val="002060"/>
                </a:solidFill>
              </a:rPr>
              <a:t>YY %, 2006-2020F</a:t>
            </a:r>
            <a:endParaRPr lang="en-GB" altLang="en-US" dirty="0">
              <a:solidFill>
                <a:srgbClr val="002060"/>
              </a:solidFill>
            </a:endParaRPr>
          </a:p>
        </p:txBody>
      </p:sp>
      <p:sp>
        <p:nvSpPr>
          <p:cNvPr id="17" name="Text Box 5"/>
          <p:cNvSpPr txBox="1">
            <a:spLocks noChangeArrowheads="1"/>
          </p:cNvSpPr>
          <p:nvPr/>
        </p:nvSpPr>
        <p:spPr bwMode="auto">
          <a:xfrm>
            <a:off x="303213" y="6463351"/>
            <a:ext cx="81958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txBody>
          <a:bodyPr wrap="square">
            <a:spAutoFit/>
          </a:bodyPr>
          <a:lstStyle>
            <a:lvl1pPr algn="l" eaLnBrk="0" hangingPunct="0">
              <a:spcBef>
                <a:spcPct val="75000"/>
              </a:spcBef>
              <a:buClr>
                <a:srgbClr val="DC241F"/>
              </a:buClr>
              <a:buFont typeface="Wingdings 2" pitchFamily="18" charset="2"/>
              <a:buChar char=""/>
              <a:defRPr sz="1400">
                <a:solidFill>
                  <a:schemeClr val="tx1"/>
                </a:solidFill>
                <a:latin typeface="Arial"/>
              </a:defRPr>
            </a:lvl1pPr>
            <a:lvl2pPr marL="742950" indent="-285750" algn="l" eaLnBrk="0" hangingPunct="0">
              <a:spcBef>
                <a:spcPct val="25000"/>
              </a:spcBef>
              <a:buClr>
                <a:srgbClr val="DC241F"/>
              </a:buClr>
              <a:buFont typeface="Arial"/>
              <a:buChar char="–"/>
              <a:defRPr sz="1400">
                <a:solidFill>
                  <a:schemeClr val="tx1"/>
                </a:solidFill>
                <a:latin typeface="Arial"/>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a:defRPr>
            </a:lvl4pPr>
            <a:lvl5pPr marL="2057400" indent="-228600" algn="l" eaLnBrk="0" hangingPunct="0">
              <a:spcBef>
                <a:spcPct val="25000"/>
              </a:spcBef>
              <a:buClr>
                <a:srgbClr val="DC241F"/>
              </a:buClr>
              <a:buFont typeface="Arial"/>
              <a:buChar char="–"/>
              <a:defRPr sz="1400">
                <a:solidFill>
                  <a:schemeClr val="tx1"/>
                </a:solidFill>
                <a:latin typeface="Arial"/>
              </a:defRPr>
            </a:lvl5pPr>
            <a:lvl6pPr marL="2514600" indent="-228600" eaLnBrk="0" fontAlgn="base" hangingPunct="0">
              <a:spcBef>
                <a:spcPct val="25000"/>
              </a:spcBef>
              <a:spcAft>
                <a:spcPct val="0"/>
              </a:spcAft>
              <a:buClr>
                <a:srgbClr val="DC241F"/>
              </a:buClr>
              <a:buFont typeface="Arial"/>
              <a:buChar char="–"/>
              <a:defRPr sz="1400">
                <a:solidFill>
                  <a:schemeClr val="tx1"/>
                </a:solidFill>
                <a:latin typeface="Arial"/>
              </a:defRPr>
            </a:lvl6pPr>
            <a:lvl7pPr marL="2971800" indent="-228600" eaLnBrk="0" fontAlgn="base" hangingPunct="0">
              <a:spcBef>
                <a:spcPct val="25000"/>
              </a:spcBef>
              <a:spcAft>
                <a:spcPct val="0"/>
              </a:spcAft>
              <a:buClr>
                <a:srgbClr val="DC241F"/>
              </a:buClr>
              <a:buFont typeface="Arial"/>
              <a:buChar char="–"/>
              <a:defRPr sz="1400">
                <a:solidFill>
                  <a:schemeClr val="tx1"/>
                </a:solidFill>
                <a:latin typeface="Arial"/>
              </a:defRPr>
            </a:lvl7pPr>
            <a:lvl8pPr marL="3429000" indent="-228600" eaLnBrk="0" fontAlgn="base" hangingPunct="0">
              <a:spcBef>
                <a:spcPct val="25000"/>
              </a:spcBef>
              <a:spcAft>
                <a:spcPct val="0"/>
              </a:spcAft>
              <a:buClr>
                <a:srgbClr val="DC241F"/>
              </a:buClr>
              <a:buFont typeface="Arial"/>
              <a:buChar char="–"/>
              <a:defRPr sz="1400">
                <a:solidFill>
                  <a:schemeClr val="tx1"/>
                </a:solidFill>
                <a:latin typeface="Arial"/>
              </a:defRPr>
            </a:lvl8pPr>
            <a:lvl9pPr marL="3886200" indent="-228600" eaLnBrk="0" fontAlgn="base" hangingPunct="0">
              <a:spcBef>
                <a:spcPct val="25000"/>
              </a:spcBef>
              <a:spcAft>
                <a:spcPct val="0"/>
              </a:spcAft>
              <a:buClr>
                <a:srgbClr val="DC241F"/>
              </a:buClr>
              <a:buFont typeface="Arial"/>
              <a:buChar char="–"/>
              <a:defRPr sz="1400">
                <a:solidFill>
                  <a:schemeClr val="tx1"/>
                </a:solidFill>
                <a:latin typeface="Arial"/>
              </a:defRPr>
            </a:lvl9pPr>
          </a:lstStyle>
          <a:p>
            <a:pPr>
              <a:buClr>
                <a:schemeClr val="accent1"/>
              </a:buClr>
              <a:buNone/>
            </a:pPr>
            <a:r>
              <a:rPr lang="en-GB" altLang="en-US" sz="1000" b="0" dirty="0" smtClean="0">
                <a:latin typeface="Arial" pitchFamily="34" charset="0"/>
              </a:rPr>
              <a:t>Source: BoE, Markit</a:t>
            </a:r>
            <a:r>
              <a:rPr lang="en-GB" altLang="en-US" sz="1000" b="0" dirty="0">
                <a:latin typeface="Arial" pitchFamily="34" charset="0"/>
              </a:rPr>
              <a:t>, ONS, Lloyds, CBI, GfK, Royal Institution of Chartered Surveyors (RICS), Halifax, Nationwide and Citi Research</a:t>
            </a:r>
          </a:p>
        </p:txBody>
      </p:sp>
      <p:sp>
        <p:nvSpPr>
          <p:cNvPr id="15" name="Rounded Rectangle 14"/>
          <p:cNvSpPr/>
          <p:nvPr/>
        </p:nvSpPr>
        <p:spPr bwMode="auto">
          <a:xfrm>
            <a:off x="8523515" y="6474279"/>
            <a:ext cx="612321" cy="375557"/>
          </a:xfrm>
          <a:prstGeom prst="roundRect">
            <a:avLst/>
          </a:prstGeom>
          <a:solidFill>
            <a:schemeClr val="bg1"/>
          </a:solidFill>
          <a:ln w="6350" cap="flat" cmpd="sng" algn="ctr">
            <a:solidFill>
              <a:schemeClr val="bg1"/>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1400" b="1" i="0" u="none" strike="noStrike" cap="none" normalizeH="0" baseline="0" smtClean="0">
              <a:ln>
                <a:noFill/>
              </a:ln>
              <a:solidFill>
                <a:schemeClr val="tx1"/>
              </a:solidFill>
              <a:effectLst/>
              <a:latin typeface="Arial"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628" y="1622926"/>
            <a:ext cx="3695342" cy="212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6"/>
          <p:cNvSpPr>
            <a:spLocks noChangeArrowheads="1"/>
          </p:cNvSpPr>
          <p:nvPr/>
        </p:nvSpPr>
        <p:spPr bwMode="auto">
          <a:xfrm>
            <a:off x="4951545" y="1143732"/>
            <a:ext cx="3992426" cy="405075"/>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r>
              <a:rPr lang="en-US" altLang="en-US" dirty="0" smtClean="0">
                <a:solidFill>
                  <a:srgbClr val="002060"/>
                </a:solidFill>
              </a:rPr>
              <a:t>UK Brexit Process (Citi base case)</a:t>
            </a:r>
            <a:br>
              <a:rPr lang="en-US" altLang="en-US" dirty="0" smtClean="0">
                <a:solidFill>
                  <a:srgbClr val="002060"/>
                </a:solidFill>
              </a:rPr>
            </a:br>
            <a:r>
              <a:rPr lang="en-US" altLang="en-US" dirty="0" smtClean="0">
                <a:solidFill>
                  <a:srgbClr val="002060"/>
                </a:solidFill>
              </a:rPr>
              <a:t>YY %, 1997-2025</a:t>
            </a:r>
            <a:endParaRPr lang="en-US" altLang="en-US" dirty="0">
              <a:solidFill>
                <a:srgbClr val="002060"/>
              </a:solidFill>
            </a:endParaRPr>
          </a:p>
        </p:txBody>
      </p:sp>
      <p:sp>
        <p:nvSpPr>
          <p:cNvPr id="21" name="Rectangle 6"/>
          <p:cNvSpPr>
            <a:spLocks noChangeArrowheads="1"/>
          </p:cNvSpPr>
          <p:nvPr/>
        </p:nvSpPr>
        <p:spPr bwMode="auto">
          <a:xfrm>
            <a:off x="5107849" y="3789040"/>
            <a:ext cx="3888214" cy="405075"/>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r>
              <a:rPr lang="en-US" altLang="en-US" dirty="0" smtClean="0">
                <a:solidFill>
                  <a:srgbClr val="002060"/>
                </a:solidFill>
              </a:rPr>
              <a:t>UK- Investment Intentions and Investment</a:t>
            </a:r>
            <a:br>
              <a:rPr lang="en-US" altLang="en-US" dirty="0" smtClean="0">
                <a:solidFill>
                  <a:srgbClr val="002060"/>
                </a:solidFill>
              </a:rPr>
            </a:br>
            <a:r>
              <a:rPr lang="en-US" altLang="en-US" dirty="0" smtClean="0">
                <a:solidFill>
                  <a:srgbClr val="002060"/>
                </a:solidFill>
              </a:rPr>
              <a:t>(Score, %YY), 1998-2017</a:t>
            </a:r>
            <a:endParaRPr lang="en-US" altLang="en-US" dirty="0">
              <a:solidFill>
                <a:srgbClr val="002060"/>
              </a:solidFill>
            </a:endParaRP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699" y="4282336"/>
            <a:ext cx="3198816" cy="209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871" y="4395420"/>
            <a:ext cx="3025838" cy="197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29" y="1659575"/>
            <a:ext cx="3131180" cy="204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3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smtClean="0"/>
              <a:t>Japan: Growth is There, Inflation Continues to Lag</a:t>
            </a:r>
            <a:endParaRPr lang="en-US" sz="2350" dirty="0"/>
          </a:p>
        </p:txBody>
      </p:sp>
      <p:sp>
        <p:nvSpPr>
          <p:cNvPr id="21" name="Rectangle 20"/>
          <p:cNvSpPr/>
          <p:nvPr/>
        </p:nvSpPr>
        <p:spPr>
          <a:xfrm>
            <a:off x="179512" y="1340768"/>
            <a:ext cx="4318893" cy="307777"/>
          </a:xfrm>
          <a:prstGeom prst="rect">
            <a:avLst/>
          </a:prstGeom>
        </p:spPr>
        <p:txBody>
          <a:bodyPr wrap="square">
            <a:spAutoFit/>
          </a:bodyPr>
          <a:lstStyle/>
          <a:p>
            <a:pPr algn="ctr" fontAlgn="base">
              <a:spcBef>
                <a:spcPct val="0"/>
              </a:spcBef>
              <a:spcAft>
                <a:spcPct val="0"/>
              </a:spcAft>
            </a:pPr>
            <a:r>
              <a:rPr lang="en-US" sz="1400" b="1" dirty="0" smtClean="0">
                <a:solidFill>
                  <a:srgbClr val="002D72"/>
                </a:solidFill>
              </a:rPr>
              <a:t>GDP Growth, Inflation, Real GDP</a:t>
            </a:r>
            <a:endParaRPr lang="en-US" sz="1400" b="1" dirty="0">
              <a:solidFill>
                <a:srgbClr val="002D72"/>
              </a:solidFill>
            </a:endParaRPr>
          </a:p>
        </p:txBody>
      </p:sp>
      <p:sp>
        <p:nvSpPr>
          <p:cNvPr id="28" name="Rectangle 27"/>
          <p:cNvSpPr/>
          <p:nvPr/>
        </p:nvSpPr>
        <p:spPr>
          <a:xfrm>
            <a:off x="4932039" y="1340768"/>
            <a:ext cx="4057973" cy="307777"/>
          </a:xfrm>
          <a:prstGeom prst="rect">
            <a:avLst/>
          </a:prstGeom>
        </p:spPr>
        <p:txBody>
          <a:bodyPr wrap="square">
            <a:spAutoFit/>
          </a:bodyPr>
          <a:lstStyle/>
          <a:p>
            <a:pPr algn="ctr" fontAlgn="base">
              <a:spcBef>
                <a:spcPct val="0"/>
              </a:spcBef>
              <a:spcAft>
                <a:spcPct val="0"/>
              </a:spcAft>
            </a:pPr>
            <a:r>
              <a:rPr lang="en-US" sz="1400" b="1" dirty="0" smtClean="0">
                <a:solidFill>
                  <a:srgbClr val="002D72"/>
                </a:solidFill>
              </a:rPr>
              <a:t>Exchange Rate vs BOJ</a:t>
            </a:r>
            <a:endParaRPr lang="en-US" sz="1400" b="1" dirty="0">
              <a:solidFill>
                <a:srgbClr val="002D72"/>
              </a:solidFill>
            </a:endParaRPr>
          </a:p>
        </p:txBody>
      </p:sp>
      <p:sp>
        <p:nvSpPr>
          <p:cNvPr id="35" name="Text Box 3"/>
          <p:cNvSpPr txBox="1">
            <a:spLocks noChangeArrowheads="1"/>
          </p:cNvSpPr>
          <p:nvPr/>
        </p:nvSpPr>
        <p:spPr bwMode="auto">
          <a:xfrm>
            <a:off x="274320" y="6448722"/>
            <a:ext cx="3982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 typeface="Arial" pitchFamily="34" charset="0"/>
              <a:buNone/>
            </a:pPr>
            <a:r>
              <a:rPr lang="en-US" altLang="en-US" sz="1000" b="0" dirty="0" smtClean="0">
                <a:solidFill>
                  <a:srgbClr val="53565A"/>
                </a:solidFill>
              </a:rPr>
              <a:t>Source: </a:t>
            </a:r>
            <a:r>
              <a:rPr lang="en-US" altLang="en-US" sz="1000" b="0" dirty="0" err="1" smtClean="0">
                <a:solidFill>
                  <a:srgbClr val="53565A"/>
                </a:solidFill>
              </a:rPr>
              <a:t>Markit</a:t>
            </a:r>
            <a:r>
              <a:rPr lang="en-US" altLang="en-US" sz="1000" b="0" dirty="0" smtClean="0">
                <a:solidFill>
                  <a:srgbClr val="53565A"/>
                </a:solidFill>
              </a:rPr>
              <a:t>, ISM and </a:t>
            </a:r>
            <a:r>
              <a:rPr lang="en-US" altLang="en-US" sz="1000" b="0" dirty="0">
                <a:solidFill>
                  <a:srgbClr val="53565A"/>
                </a:solidFill>
              </a:rPr>
              <a:t>Citi Research</a:t>
            </a:r>
            <a:endParaRPr lang="en-GB" altLang="en-US" sz="1000" b="0" dirty="0">
              <a:solidFill>
                <a:srgbClr val="53565A"/>
              </a:solidFill>
            </a:endParaRPr>
          </a:p>
        </p:txBody>
      </p:sp>
      <p:sp>
        <p:nvSpPr>
          <p:cNvPr id="36" name="Text Box 3"/>
          <p:cNvSpPr txBox="1">
            <a:spLocks noChangeArrowheads="1"/>
          </p:cNvSpPr>
          <p:nvPr/>
        </p:nvSpPr>
        <p:spPr bwMode="auto">
          <a:xfrm>
            <a:off x="4846320" y="6294833"/>
            <a:ext cx="3414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 typeface="Arial" pitchFamily="34" charset="0"/>
              <a:buNone/>
            </a:pPr>
            <a:r>
              <a:rPr lang="en-US" altLang="en-US" sz="1000" b="0" dirty="0" smtClean="0">
                <a:solidFill>
                  <a:srgbClr val="53565A"/>
                </a:solidFill>
              </a:rPr>
              <a:t/>
            </a:r>
            <a:br>
              <a:rPr lang="en-US" altLang="en-US" sz="1000" b="0" dirty="0" smtClean="0">
                <a:solidFill>
                  <a:srgbClr val="53565A"/>
                </a:solidFill>
              </a:rPr>
            </a:br>
            <a:r>
              <a:rPr lang="en-US" altLang="en-US" sz="1000" b="0" dirty="0" smtClean="0">
                <a:solidFill>
                  <a:srgbClr val="53565A"/>
                </a:solidFill>
              </a:rPr>
              <a:t>Source: </a:t>
            </a:r>
            <a:r>
              <a:rPr lang="en-US" altLang="en-US" sz="1000" b="0" dirty="0">
                <a:solidFill>
                  <a:srgbClr val="53565A"/>
                </a:solidFill>
              </a:rPr>
              <a:t>National Statistical Offices and Citi Research</a:t>
            </a:r>
            <a:endParaRPr lang="en-GB" altLang="en-US" sz="1000" b="0" dirty="0">
              <a:solidFill>
                <a:srgbClr val="53565A"/>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solidFill>
                  <a:srgbClr val="53565A"/>
                </a:solidFill>
              </a:rPr>
              <a:pPr/>
              <a:t>12</a:t>
            </a:fld>
            <a:endParaRPr lang="en-US">
              <a:solidFill>
                <a:srgbClr val="53565A"/>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320" y="1828800"/>
            <a:ext cx="4114800" cy="414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 y="1828800"/>
            <a:ext cx="4114800" cy="413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ssageBox"/>
          <p:cNvSpPr>
            <a:spLocks noChangeArrowheads="1"/>
          </p:cNvSpPr>
          <p:nvPr>
            <p:custDataLst>
              <p:tags r:id="rId2"/>
            </p:custDataLst>
          </p:nvPr>
        </p:nvSpPr>
        <p:spPr bwMode="auto">
          <a:xfrm>
            <a:off x="125413" y="476672"/>
            <a:ext cx="88392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ct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0"/>
              </a:spcBef>
              <a:buClrTx/>
              <a:buFontTx/>
              <a:buNone/>
            </a:pPr>
            <a:endParaRPr lang="en-GB" altLang="en-US" b="0" dirty="0">
              <a:solidFill>
                <a:schemeClr val="accent1"/>
              </a:solidFill>
            </a:endParaRPr>
          </a:p>
        </p:txBody>
      </p:sp>
      <p:cxnSp>
        <p:nvCxnSpPr>
          <p:cNvPr id="11"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3152227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53988" y="28575"/>
            <a:ext cx="8836025" cy="384721"/>
          </a:xfrm>
          <a:noFill/>
        </p:spPr>
        <p:txBody>
          <a:bodyPr/>
          <a:lstStyle/>
          <a:p>
            <a:pPr>
              <a:lnSpc>
                <a:spcPts val="3000"/>
              </a:lnSpc>
            </a:pPr>
            <a:r>
              <a:rPr lang="en-US" sz="2350" dirty="0" smtClean="0"/>
              <a:t>China</a:t>
            </a:r>
            <a:r>
              <a:rPr lang="en-GB" sz="2000" dirty="0" smtClean="0"/>
              <a:t>: </a:t>
            </a:r>
            <a:r>
              <a:rPr lang="en-US" sz="2350" dirty="0" smtClean="0"/>
              <a:t>2017 Growth Outperformed. We see steady growth in ‘18</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b="0" dirty="0">
                <a:solidFill>
                  <a:srgbClr val="00BDF2"/>
                </a:solidFill>
                <a:latin typeface="Arial"/>
              </a:rPr>
              <a:t>“High in H1 and low in H2”, China’s official overall GDP growth in 2017 defied the pessimistic market expectation at the start of the </a:t>
            </a:r>
            <a:r>
              <a:rPr lang="en-US" b="0" dirty="0" smtClean="0">
                <a:solidFill>
                  <a:srgbClr val="00BDF2"/>
                </a:solidFill>
                <a:latin typeface="Arial"/>
              </a:rPr>
              <a:t>year. But 2018 may be more difficult, as policy stimulus fades.</a:t>
            </a:r>
            <a:endParaRPr lang="en-GB" b="0" dirty="0">
              <a:solidFill>
                <a:srgbClr val="00BDF2"/>
              </a:solidFill>
              <a:latin typeface="Arial"/>
            </a:endParaRPr>
          </a:p>
        </p:txBody>
      </p:sp>
      <p:sp>
        <p:nvSpPr>
          <p:cNvPr id="3" name="Slide Number Placeholder 2"/>
          <p:cNvSpPr>
            <a:spLocks noGrp="1"/>
          </p:cNvSpPr>
          <p:nvPr>
            <p:ph type="sldNum" sz="quarter" idx="10"/>
          </p:nvPr>
        </p:nvSpPr>
        <p:spPr/>
        <p:txBody>
          <a:bodyPr/>
          <a:lstStyle/>
          <a:p>
            <a:fld id="{A7F2147E-DABB-4D9D-AB5A-7AA97CE200CD}" type="slidenum">
              <a:rPr lang="en-US" smtClean="0">
                <a:solidFill>
                  <a:srgbClr val="53565A"/>
                </a:solidFill>
              </a:rPr>
              <a:pPr/>
              <a:t>13</a:t>
            </a:fld>
            <a:endParaRPr lang="en-US" dirty="0">
              <a:solidFill>
                <a:srgbClr val="53565A"/>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298003" y="1105704"/>
            <a:ext cx="4318893" cy="523220"/>
          </a:xfrm>
          <a:prstGeom prst="rect">
            <a:avLst/>
          </a:prstGeom>
        </p:spPr>
        <p:txBody>
          <a:bodyPr wrap="square">
            <a:spAutoFit/>
          </a:bodyPr>
          <a:lstStyle/>
          <a:p>
            <a:pPr>
              <a:spcBef>
                <a:spcPct val="75000"/>
              </a:spcBef>
              <a:buClr>
                <a:schemeClr val="accent1"/>
              </a:buClr>
            </a:pPr>
            <a:r>
              <a:rPr lang="en-US" dirty="0" smtClean="0">
                <a:solidFill>
                  <a:schemeClr val="tx2"/>
                </a:solidFill>
              </a:rPr>
              <a:t>Consumption </a:t>
            </a:r>
            <a:r>
              <a:rPr lang="en-US" dirty="0">
                <a:solidFill>
                  <a:schemeClr val="tx2"/>
                </a:solidFill>
              </a:rPr>
              <a:t>is the </a:t>
            </a:r>
            <a:r>
              <a:rPr lang="en-US" dirty="0" smtClean="0">
                <a:solidFill>
                  <a:schemeClr val="tx2"/>
                </a:solidFill>
              </a:rPr>
              <a:t>Main </a:t>
            </a:r>
            <a:r>
              <a:rPr lang="en-US" dirty="0">
                <a:solidFill>
                  <a:schemeClr val="tx2"/>
                </a:solidFill>
              </a:rPr>
              <a:t>C</a:t>
            </a:r>
            <a:r>
              <a:rPr lang="en-US" dirty="0" smtClean="0">
                <a:solidFill>
                  <a:schemeClr val="tx2"/>
                </a:solidFill>
              </a:rPr>
              <a:t>ontributor </a:t>
            </a:r>
            <a:r>
              <a:rPr lang="en-US" dirty="0">
                <a:solidFill>
                  <a:schemeClr val="tx2"/>
                </a:solidFill>
              </a:rPr>
              <a:t>to GDP </a:t>
            </a:r>
            <a:r>
              <a:rPr lang="en-US" dirty="0" smtClean="0">
                <a:solidFill>
                  <a:schemeClr val="tx2"/>
                </a:solidFill>
              </a:rPr>
              <a:t>Growth</a:t>
            </a:r>
            <a:endParaRPr lang="en-US" dirty="0">
              <a:solidFill>
                <a:schemeClr val="tx2"/>
              </a:solidFill>
            </a:endParaRPr>
          </a:p>
        </p:txBody>
      </p:sp>
      <p:sp>
        <p:nvSpPr>
          <p:cNvPr id="35" name="Text Box 3"/>
          <p:cNvSpPr txBox="1">
            <a:spLocks noChangeArrowheads="1"/>
          </p:cNvSpPr>
          <p:nvPr/>
        </p:nvSpPr>
        <p:spPr bwMode="auto">
          <a:xfrm>
            <a:off x="450403" y="3660123"/>
            <a:ext cx="4581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1000" b="0" dirty="0" smtClean="0">
                <a:solidFill>
                  <a:srgbClr val="53565A"/>
                </a:solidFill>
              </a:rPr>
              <a:t>Source: CEIC and Citi Research </a:t>
            </a:r>
            <a:endParaRPr lang="en-GB" altLang="en-US" sz="1000" b="0" dirty="0">
              <a:solidFill>
                <a:srgbClr val="53565A"/>
              </a:solidFill>
            </a:endParaRPr>
          </a:p>
        </p:txBody>
      </p:sp>
      <p:sp>
        <p:nvSpPr>
          <p:cNvPr id="14" name="Rectangle 13"/>
          <p:cNvSpPr/>
          <p:nvPr/>
        </p:nvSpPr>
        <p:spPr>
          <a:xfrm>
            <a:off x="4717603" y="1074972"/>
            <a:ext cx="4318893" cy="307777"/>
          </a:xfrm>
          <a:prstGeom prst="rect">
            <a:avLst/>
          </a:prstGeom>
        </p:spPr>
        <p:txBody>
          <a:bodyPr wrap="square">
            <a:spAutoFit/>
          </a:bodyPr>
          <a:lstStyle/>
          <a:p>
            <a:pPr>
              <a:spcBef>
                <a:spcPct val="75000"/>
              </a:spcBef>
              <a:buClr>
                <a:schemeClr val="accent1"/>
              </a:buClr>
            </a:pPr>
            <a:r>
              <a:rPr lang="en-US" dirty="0">
                <a:solidFill>
                  <a:schemeClr val="tx2"/>
                </a:solidFill>
              </a:rPr>
              <a:t>Exports </a:t>
            </a:r>
            <a:r>
              <a:rPr lang="en-US" dirty="0" smtClean="0">
                <a:solidFill>
                  <a:schemeClr val="tx2"/>
                </a:solidFill>
              </a:rPr>
              <a:t>Remained Strong</a:t>
            </a:r>
            <a:endParaRPr lang="en-US" dirty="0">
              <a:solidFill>
                <a:schemeClr val="tx2"/>
              </a:solidFill>
            </a:endParaRPr>
          </a:p>
        </p:txBody>
      </p:sp>
      <p:sp>
        <p:nvSpPr>
          <p:cNvPr id="15" name="Text Box 3"/>
          <p:cNvSpPr txBox="1">
            <a:spLocks noChangeArrowheads="1"/>
          </p:cNvSpPr>
          <p:nvPr/>
        </p:nvSpPr>
        <p:spPr bwMode="auto">
          <a:xfrm>
            <a:off x="5031803" y="3659506"/>
            <a:ext cx="38241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1000" b="0" dirty="0" smtClean="0">
                <a:solidFill>
                  <a:srgbClr val="53565A"/>
                </a:solidFill>
              </a:rPr>
              <a:t>Source: CEIC and Citi Research </a:t>
            </a:r>
            <a:endParaRPr lang="en-GB" altLang="en-US" sz="1000" b="0" dirty="0">
              <a:solidFill>
                <a:srgbClr val="53565A"/>
              </a:solidFill>
            </a:endParaRPr>
          </a:p>
        </p:txBody>
      </p:sp>
      <p:sp>
        <p:nvSpPr>
          <p:cNvPr id="16" name="Text Box 3"/>
          <p:cNvSpPr txBox="1">
            <a:spLocks noChangeArrowheads="1"/>
          </p:cNvSpPr>
          <p:nvPr/>
        </p:nvSpPr>
        <p:spPr bwMode="auto">
          <a:xfrm>
            <a:off x="5031803" y="6408741"/>
            <a:ext cx="4581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1000" b="0" dirty="0" smtClean="0">
                <a:solidFill>
                  <a:srgbClr val="53565A"/>
                </a:solidFill>
              </a:rPr>
              <a:t>Source: CEIC and Citi Research </a:t>
            </a:r>
            <a:endParaRPr lang="en-GB" altLang="en-US" sz="1000" b="0" dirty="0">
              <a:solidFill>
                <a:srgbClr val="53565A"/>
              </a:solidFill>
            </a:endParaRPr>
          </a:p>
        </p:txBody>
      </p:sp>
      <p:sp>
        <p:nvSpPr>
          <p:cNvPr id="17" name="Text Box 3"/>
          <p:cNvSpPr txBox="1">
            <a:spLocks noChangeArrowheads="1"/>
          </p:cNvSpPr>
          <p:nvPr/>
        </p:nvSpPr>
        <p:spPr bwMode="auto">
          <a:xfrm>
            <a:off x="450403" y="6409533"/>
            <a:ext cx="4581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1000" b="0" dirty="0" smtClean="0">
                <a:solidFill>
                  <a:srgbClr val="53565A"/>
                </a:solidFill>
              </a:rPr>
              <a:t>Source: CEIC and Citi Research </a:t>
            </a:r>
            <a:endParaRPr lang="en-GB" altLang="en-US" sz="1000" b="0" dirty="0">
              <a:solidFill>
                <a:srgbClr val="53565A"/>
              </a:solidFill>
            </a:endParaRPr>
          </a:p>
        </p:txBody>
      </p:sp>
      <p:sp>
        <p:nvSpPr>
          <p:cNvPr id="20" name="Rectangle 19"/>
          <p:cNvSpPr/>
          <p:nvPr/>
        </p:nvSpPr>
        <p:spPr>
          <a:xfrm>
            <a:off x="450403" y="3815579"/>
            <a:ext cx="4318893" cy="307777"/>
          </a:xfrm>
          <a:prstGeom prst="rect">
            <a:avLst/>
          </a:prstGeom>
        </p:spPr>
        <p:txBody>
          <a:bodyPr wrap="square">
            <a:spAutoFit/>
          </a:bodyPr>
          <a:lstStyle/>
          <a:p>
            <a:pPr>
              <a:spcBef>
                <a:spcPct val="75000"/>
              </a:spcBef>
              <a:buClr>
                <a:schemeClr val="accent1"/>
              </a:buClr>
            </a:pPr>
            <a:r>
              <a:rPr lang="en-US" dirty="0">
                <a:solidFill>
                  <a:schemeClr val="tx2"/>
                </a:solidFill>
              </a:rPr>
              <a:t>GDP </a:t>
            </a:r>
            <a:r>
              <a:rPr lang="en-US" dirty="0" smtClean="0">
                <a:solidFill>
                  <a:schemeClr val="tx2"/>
                </a:solidFill>
              </a:rPr>
              <a:t>Deflator Slowed</a:t>
            </a:r>
            <a:r>
              <a:rPr lang="en-US" dirty="0">
                <a:solidFill>
                  <a:schemeClr val="tx2"/>
                </a:solidFill>
              </a:rPr>
              <a:t> </a:t>
            </a:r>
          </a:p>
        </p:txBody>
      </p:sp>
      <p:sp>
        <p:nvSpPr>
          <p:cNvPr id="22" name="Rectangle 21"/>
          <p:cNvSpPr/>
          <p:nvPr/>
        </p:nvSpPr>
        <p:spPr>
          <a:xfrm>
            <a:off x="4570413" y="3808985"/>
            <a:ext cx="4318893" cy="307777"/>
          </a:xfrm>
          <a:prstGeom prst="rect">
            <a:avLst/>
          </a:prstGeom>
        </p:spPr>
        <p:txBody>
          <a:bodyPr wrap="square">
            <a:spAutoFit/>
          </a:bodyPr>
          <a:lstStyle/>
          <a:p>
            <a:pPr>
              <a:spcBef>
                <a:spcPct val="75000"/>
              </a:spcBef>
              <a:buClr>
                <a:schemeClr val="accent1"/>
              </a:buClr>
            </a:pPr>
            <a:r>
              <a:rPr lang="en-US" dirty="0" smtClean="0">
                <a:solidFill>
                  <a:schemeClr val="tx2"/>
                </a:solidFill>
              </a:rPr>
              <a:t>RMB Surprisingly Appreciated</a:t>
            </a:r>
            <a:endParaRPr lang="en-US" dirty="0">
              <a:solidFill>
                <a:schemeClr val="tx2"/>
              </a:solidFill>
            </a:endParaRPr>
          </a:p>
        </p:txBody>
      </p:sp>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28" y="1648443"/>
            <a:ext cx="319405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49" y="4224545"/>
            <a:ext cx="318770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9261" y="1551718"/>
            <a:ext cx="3279776" cy="20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771" y="4304167"/>
            <a:ext cx="32004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057069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US" sz="2350" dirty="0" smtClean="0"/>
              <a:t>Global: Q1 Softness Is Probably an Aberration</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b="0" dirty="0">
              <a:solidFill>
                <a:srgbClr val="00BDF2"/>
              </a:solidFill>
            </a:endParaRPr>
          </a:p>
        </p:txBody>
      </p:sp>
      <p:cxnSp>
        <p:nvCxnSpPr>
          <p:cNvPr id="13" name="Straight Connector 3"/>
          <p:cNvCxnSpPr>
            <a:cxnSpLocks noChangeShapeType="1"/>
          </p:cNvCxnSpPr>
          <p:nvPr/>
        </p:nvCxnSpPr>
        <p:spPr bwMode="auto">
          <a:xfrm>
            <a:off x="150813" y="1104999"/>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197296" y="1105342"/>
            <a:ext cx="4950768" cy="292388"/>
          </a:xfrm>
          <a:prstGeom prst="rect">
            <a:avLst/>
          </a:prstGeom>
          <a:noFill/>
        </p:spPr>
        <p:txBody>
          <a:bodyPr wrap="square">
            <a:spAutoFit/>
          </a:bodyPr>
          <a:lstStyle/>
          <a:p>
            <a:r>
              <a:rPr lang="en-US" sz="1300" dirty="0">
                <a:solidFill>
                  <a:srgbClr val="002D72"/>
                </a:solidFill>
              </a:rPr>
              <a:t>Global, AE, EM – Real GDP Growth (%QQ </a:t>
            </a:r>
            <a:r>
              <a:rPr lang="en-US" sz="1300" dirty="0" err="1">
                <a:solidFill>
                  <a:srgbClr val="002D72"/>
                </a:solidFill>
              </a:rPr>
              <a:t>saar</a:t>
            </a:r>
            <a:r>
              <a:rPr lang="en-US" sz="1300" dirty="0">
                <a:solidFill>
                  <a:srgbClr val="002D72"/>
                </a:solidFill>
              </a:rPr>
              <a:t>), </a:t>
            </a:r>
            <a:r>
              <a:rPr lang="en-US" sz="1300" dirty="0" smtClean="0">
                <a:solidFill>
                  <a:srgbClr val="002D72"/>
                </a:solidFill>
              </a:rPr>
              <a:t>2010-2017</a:t>
            </a:r>
            <a:endParaRPr lang="en-US" sz="1300" dirty="0">
              <a:solidFill>
                <a:srgbClr val="002D72"/>
              </a:solidFill>
            </a:endParaRPr>
          </a:p>
        </p:txBody>
      </p:sp>
      <p:sp>
        <p:nvSpPr>
          <p:cNvPr id="22" name="Text Box 3"/>
          <p:cNvSpPr txBox="1">
            <a:spLocks noChangeArrowheads="1"/>
          </p:cNvSpPr>
          <p:nvPr/>
        </p:nvSpPr>
        <p:spPr bwMode="auto">
          <a:xfrm>
            <a:off x="262134" y="3605875"/>
            <a:ext cx="4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800" b="0" dirty="0" smtClean="0">
                <a:solidFill>
                  <a:srgbClr val="53565A"/>
                </a:solidFill>
              </a:rPr>
              <a:t>Note: </a:t>
            </a:r>
            <a:r>
              <a:rPr lang="en-US" altLang="en-US" sz="800" b="0" dirty="0">
                <a:solidFill>
                  <a:srgbClr val="53565A"/>
                </a:solidFill>
              </a:rPr>
              <a:t>Aggregates at market exchange rates.  </a:t>
            </a:r>
            <a:r>
              <a:rPr lang="en-US" altLang="en-US" sz="800" b="0" dirty="0" smtClean="0">
                <a:solidFill>
                  <a:srgbClr val="53565A"/>
                </a:solidFill>
              </a:rPr>
              <a:t>Source: National Statistical Offices, IMF and  Citi Research</a:t>
            </a:r>
            <a:endParaRPr lang="en-GB" altLang="en-US" sz="800" b="0" dirty="0">
              <a:solidFill>
                <a:srgbClr val="53565A"/>
              </a:solidFill>
            </a:endParaRPr>
          </a:p>
        </p:txBody>
      </p:sp>
      <p:sp>
        <p:nvSpPr>
          <p:cNvPr id="45" name="Text Box 3"/>
          <p:cNvSpPr txBox="1">
            <a:spLocks noChangeArrowheads="1"/>
          </p:cNvSpPr>
          <p:nvPr/>
        </p:nvSpPr>
        <p:spPr bwMode="auto">
          <a:xfrm>
            <a:off x="5323864" y="6449133"/>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Bloomberg and </a:t>
            </a:r>
            <a:r>
              <a:rPr lang="en-US" altLang="en-US" sz="800" b="0" dirty="0">
                <a:solidFill>
                  <a:srgbClr val="53565A"/>
                </a:solidFill>
              </a:rPr>
              <a:t>Citi Research</a:t>
            </a:r>
            <a:endParaRPr lang="en-GB" altLang="en-US" sz="800" b="0" dirty="0">
              <a:solidFill>
                <a:srgbClr val="53565A"/>
              </a:solidFill>
            </a:endParaRPr>
          </a:p>
        </p:txBody>
      </p:sp>
      <p:sp>
        <p:nvSpPr>
          <p:cNvPr id="25" name="Text Box 3"/>
          <p:cNvSpPr txBox="1">
            <a:spLocks noChangeArrowheads="1"/>
          </p:cNvSpPr>
          <p:nvPr/>
        </p:nvSpPr>
        <p:spPr bwMode="auto">
          <a:xfrm>
            <a:off x="5303520" y="3646801"/>
            <a:ext cx="3923928" cy="215444"/>
          </a:xfrm>
          <a:prstGeom prst="rect">
            <a:avLst/>
          </a:prstGeom>
          <a:noFill/>
          <a:ln>
            <a:noFill/>
          </a:ln>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latin typeface="+mj-lt"/>
              </a:rPr>
              <a:t>Source: </a:t>
            </a:r>
            <a:r>
              <a:rPr lang="en-US" altLang="en-US" sz="800" b="0" dirty="0">
                <a:solidFill>
                  <a:srgbClr val="53565A"/>
                </a:solidFill>
                <a:latin typeface="+mj-lt"/>
              </a:rPr>
              <a:t>FRB Atlanta, FRB NY and Citi Research</a:t>
            </a:r>
            <a:endParaRPr lang="en-GB" altLang="en-US" sz="800" b="0" dirty="0">
              <a:solidFill>
                <a:srgbClr val="53565A"/>
              </a:solidFill>
              <a:latin typeface="+mj-lt"/>
            </a:endParaRPr>
          </a:p>
        </p:txBody>
      </p:sp>
      <p:sp>
        <p:nvSpPr>
          <p:cNvPr id="26" name="Rectangle 25"/>
          <p:cNvSpPr/>
          <p:nvPr/>
        </p:nvSpPr>
        <p:spPr>
          <a:xfrm>
            <a:off x="5128142" y="1105342"/>
            <a:ext cx="4014432" cy="292388"/>
          </a:xfrm>
          <a:prstGeom prst="rect">
            <a:avLst/>
          </a:prstGeom>
          <a:noFill/>
        </p:spPr>
        <p:txBody>
          <a:bodyPr wrap="none">
            <a:spAutoFit/>
          </a:bodyPr>
          <a:lstStyle/>
          <a:p>
            <a:r>
              <a:rPr lang="en-US" sz="1300" dirty="0">
                <a:solidFill>
                  <a:srgbClr val="002D72"/>
                </a:solidFill>
              </a:rPr>
              <a:t>US – Q1 GDP Growth </a:t>
            </a:r>
            <a:r>
              <a:rPr lang="en-US" sz="1300" dirty="0" err="1">
                <a:solidFill>
                  <a:srgbClr val="002D72"/>
                </a:solidFill>
              </a:rPr>
              <a:t>Nowcast</a:t>
            </a:r>
            <a:r>
              <a:rPr lang="en-US" sz="1300" dirty="0">
                <a:solidFill>
                  <a:srgbClr val="002D72"/>
                </a:solidFill>
              </a:rPr>
              <a:t> (%QQ </a:t>
            </a:r>
            <a:r>
              <a:rPr lang="en-US" sz="1300" dirty="0" err="1">
                <a:solidFill>
                  <a:srgbClr val="002D72"/>
                </a:solidFill>
              </a:rPr>
              <a:t>saar</a:t>
            </a:r>
            <a:r>
              <a:rPr lang="en-US" sz="1300" dirty="0">
                <a:solidFill>
                  <a:srgbClr val="002D72"/>
                </a:solidFill>
              </a:rPr>
              <a:t>), 2018</a:t>
            </a:r>
          </a:p>
        </p:txBody>
      </p:sp>
      <p:sp>
        <p:nvSpPr>
          <p:cNvPr id="33" name="Rectangle 32"/>
          <p:cNvSpPr/>
          <p:nvPr/>
        </p:nvSpPr>
        <p:spPr>
          <a:xfrm>
            <a:off x="339723" y="3798235"/>
            <a:ext cx="4318893" cy="292388"/>
          </a:xfrm>
          <a:prstGeom prst="rect">
            <a:avLst/>
          </a:prstGeom>
        </p:spPr>
        <p:txBody>
          <a:bodyPr wrap="square">
            <a:spAutoFit/>
          </a:bodyPr>
          <a:lstStyle/>
          <a:p>
            <a:pPr algn="ctr" fontAlgn="base">
              <a:spcBef>
                <a:spcPct val="0"/>
              </a:spcBef>
              <a:spcAft>
                <a:spcPct val="0"/>
              </a:spcAft>
            </a:pPr>
            <a:r>
              <a:rPr lang="en-US" sz="1300" dirty="0" smtClean="0">
                <a:solidFill>
                  <a:srgbClr val="002D72"/>
                </a:solidFill>
              </a:rPr>
              <a:t>Global Credit Impulse</a:t>
            </a:r>
            <a:endParaRPr lang="en-US" sz="1300" dirty="0">
              <a:solidFill>
                <a:srgbClr val="002D72"/>
              </a:solidFill>
            </a:endParaRPr>
          </a:p>
        </p:txBody>
      </p:sp>
      <p:sp>
        <p:nvSpPr>
          <p:cNvPr id="34" name="Rectangle 33"/>
          <p:cNvSpPr/>
          <p:nvPr/>
        </p:nvSpPr>
        <p:spPr>
          <a:xfrm>
            <a:off x="4933627" y="3861048"/>
            <a:ext cx="4318893" cy="292388"/>
          </a:xfrm>
          <a:prstGeom prst="rect">
            <a:avLst/>
          </a:prstGeom>
          <a:noFill/>
        </p:spPr>
        <p:txBody>
          <a:bodyPr wrap="square">
            <a:spAutoFit/>
          </a:bodyPr>
          <a:lstStyle/>
          <a:p>
            <a:pPr algn="ctr" fontAlgn="base">
              <a:spcBef>
                <a:spcPct val="0"/>
              </a:spcBef>
              <a:spcAft>
                <a:spcPct val="0"/>
              </a:spcAft>
            </a:pPr>
            <a:r>
              <a:rPr lang="en-US" sz="1300" dirty="0" smtClean="0">
                <a:solidFill>
                  <a:srgbClr val="002D72"/>
                </a:solidFill>
              </a:rPr>
              <a:t>Copper Prices have Softened Recently</a:t>
            </a:r>
            <a:endParaRPr lang="en-US" sz="1300" dirty="0">
              <a:solidFill>
                <a:srgbClr val="002D72"/>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14</a:t>
            </a:fld>
            <a:endParaRPr 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 y="1371600"/>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520" y="1371600"/>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5"/>
          <p:cNvSpPr>
            <a:spLocks noChangeArrowheads="1"/>
          </p:cNvSpPr>
          <p:nvPr/>
        </p:nvSpPr>
        <p:spPr bwMode="auto">
          <a:xfrm>
            <a:off x="197296" y="505669"/>
            <a:ext cx="8839200" cy="576064"/>
          </a:xfrm>
          <a:prstGeom prst="rect">
            <a:avLst/>
          </a:prstGeom>
          <a:noFill/>
          <a:ln>
            <a:noFill/>
          </a:ln>
          <a:effectLst/>
          <a:extLst/>
        </p:spPr>
        <p:txBody>
          <a:bodyPr lIns="0" tIns="0" rIns="0" bIns="0" anchor="ctr"/>
          <a:lstStyle/>
          <a:p>
            <a:pPr algn="l"/>
            <a:r>
              <a:rPr lang="en-US" b="0" dirty="0" smtClean="0">
                <a:solidFill>
                  <a:srgbClr val="00BDF2"/>
                </a:solidFill>
              </a:rPr>
              <a:t>Recent data have supported the idea that </a:t>
            </a:r>
            <a:r>
              <a:rPr lang="en-US" b="0" dirty="0">
                <a:solidFill>
                  <a:srgbClr val="00BDF2"/>
                </a:solidFill>
              </a:rPr>
              <a:t>global growth may be peaking, with modestly higher downside risks than before. However, we think there is no major cause for concern about a cyclical downturn yet. </a:t>
            </a: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3520" y="4206240"/>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 y="4206240"/>
            <a:ext cx="3657600" cy="224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3"/>
          <p:cNvSpPr txBox="1">
            <a:spLocks noChangeArrowheads="1"/>
          </p:cNvSpPr>
          <p:nvPr/>
        </p:nvSpPr>
        <p:spPr bwMode="auto">
          <a:xfrm>
            <a:off x="262134" y="6449133"/>
            <a:ext cx="4866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Note: The credit impulse is the 12m change in the 12m sum of monthly credit flows as a % of GDP. Global credit impulse accounts for roughly 90% of global GDP. Source: National Statistical Offices and Citi Research, See: </a:t>
            </a:r>
            <a:r>
              <a:rPr lang="en-US" sz="800" b="0" u="sng" dirty="0">
                <a:hlinkClick r:id="rId8"/>
              </a:rPr>
              <a:t>Global Economics View - Will China’s credit impulse cut the global recovery short?</a:t>
            </a:r>
            <a:endParaRPr lang="en-GB" altLang="en-US" sz="800" b="0" dirty="0">
              <a:solidFill>
                <a:srgbClr val="53565A"/>
              </a:solidFill>
            </a:endParaRPr>
          </a:p>
        </p:txBody>
      </p:sp>
    </p:spTree>
    <p:custDataLst>
      <p:tags r:id="rId1"/>
    </p:custDataLst>
    <p:extLst>
      <p:ext uri="{BB962C8B-B14F-4D97-AF65-F5344CB8AC3E}">
        <p14:creationId xmlns:p14="http://schemas.microsoft.com/office/powerpoint/2010/main" val="26051372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1916832"/>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15</a:t>
            </a:fld>
            <a:endParaRPr lang="en-US"/>
          </a:p>
        </p:txBody>
      </p:sp>
      <p:graphicFrame>
        <p:nvGraphicFramePr>
          <p:cNvPr id="10" name="Table 9"/>
          <p:cNvGraphicFramePr>
            <a:graphicFrameLocks noGrp="1"/>
          </p:cNvGraphicFramePr>
          <p:nvPr>
            <p:custDataLst>
              <p:tags r:id="rId3"/>
            </p:custDataLst>
            <p:extLst>
              <p:ext uri="{D42A27DB-BD31-4B8C-83A1-F6EECF244321}">
                <p14:modId xmlns:p14="http://schemas.microsoft.com/office/powerpoint/2010/main" val="1696749958"/>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tx2">
                              <a:lumMod val="75000"/>
                            </a:schemeClr>
                          </a:solidFill>
                          <a:latin typeface="+mn-lt"/>
                          <a:ea typeface="+mn-ea"/>
                          <a:cs typeface="+mn-cs"/>
                        </a:rPr>
                        <a:t>Global Growth: Still Strong,</a:t>
                      </a:r>
                      <a:r>
                        <a:rPr lang="en-GB" altLang="en-US" sz="2200" b="0" kern="1200" baseline="0" dirty="0" smtClean="0">
                          <a:solidFill>
                            <a:schemeClr val="tx2">
                              <a:lumMod val="75000"/>
                            </a:schemeClr>
                          </a:solidFill>
                          <a:latin typeface="+mn-lt"/>
                          <a:ea typeface="+mn-ea"/>
                          <a:cs typeface="+mn-cs"/>
                        </a:rPr>
                        <a:t> But No Longer Strengthening</a:t>
                      </a:r>
                      <a:endParaRPr lang="en-GB" altLang="en-US" sz="2200" b="0" kern="1200" dirty="0" smtClean="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chemeClr val="bg1"/>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chemeClr val="tx2">
                              <a:lumMod val="75000"/>
                            </a:schemeClr>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chemeClr val="tx2">
                            <a:lumMod val="75000"/>
                          </a:schemeClr>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tx2">
                              <a:lumMod val="75000"/>
                            </a:schemeClr>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dirty="0" smtClean="0">
                        <a:solidFill>
                          <a:schemeClr val="tx2">
                            <a:lumMod val="75000"/>
                          </a:schemeClr>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tx2">
                              <a:lumMod val="75000"/>
                            </a:schemeClr>
                          </a:solidFill>
                          <a:latin typeface="+mn-lt"/>
                          <a:ea typeface="+mn-ea"/>
                          <a:cs typeface="+mn-cs"/>
                        </a:rPr>
                        <a:t>Are we heading for a Trade War</a:t>
                      </a:r>
                      <a:r>
                        <a:rPr lang="en-US" sz="2200" b="0" kern="1200" baseline="0" dirty="0" smtClean="0">
                          <a:solidFill>
                            <a:srgbClr val="002060"/>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baseline="0" dirty="0" smtClean="0">
                          <a:solidFill>
                            <a:srgbClr val="002060"/>
                          </a:solidFill>
                          <a:latin typeface="+mn-lt"/>
                          <a:ea typeface="+mn-ea"/>
                          <a:cs typeface="+mn-cs"/>
                        </a:rPr>
                        <a:t>How resilient is India to likely shocks?</a:t>
                      </a:r>
                      <a:endParaRPr lang="en-US" sz="2200" b="0" kern="1200" dirty="0" smtClean="0">
                        <a:solidFill>
                          <a:schemeClr val="tx2"/>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7922654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8560"/>
          </a:xfrm>
          <a:noFill/>
        </p:spPr>
        <p:txBody>
          <a:bodyPr/>
          <a:lstStyle/>
          <a:p>
            <a:pPr>
              <a:lnSpc>
                <a:spcPts val="3000"/>
              </a:lnSpc>
            </a:pPr>
            <a:r>
              <a:rPr lang="en-US" smtClean="0"/>
              <a:t>The World Is Still Cyclical </a:t>
            </a:r>
            <a:endParaRPr lang="en-US"/>
          </a:p>
        </p:txBody>
      </p:sp>
      <p:sp>
        <p:nvSpPr>
          <p:cNvPr id="244741" name="Rectangle 5"/>
          <p:cNvSpPr>
            <a:spLocks noChangeArrowheads="1"/>
          </p:cNvSpPr>
          <p:nvPr/>
        </p:nvSpPr>
        <p:spPr bwMode="auto">
          <a:xfrm>
            <a:off x="163062"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smtClean="0">
                <a:solidFill>
                  <a:srgbClr val="00BDF2"/>
                </a:solidFill>
              </a:rPr>
              <a:t>Business cycles are increasingly mature, in the US more than elsewhere. Resilience to shocks is falling over time, as i) slack is low, ii) pent-up demand is moderating and iii) financial vulnerabilities are rising.</a:t>
            </a:r>
            <a:endParaRPr lang="en-US" altLang="en-US" b="0">
              <a:solidFill>
                <a:srgbClr val="00BDF2"/>
              </a:solidFill>
            </a:endParaRPr>
          </a:p>
        </p:txBody>
      </p:sp>
      <p:cxnSp>
        <p:nvCxnSpPr>
          <p:cNvPr id="13" name="Straight Connector 3"/>
          <p:cNvCxnSpPr>
            <a:cxnSpLocks noChangeShapeType="1"/>
          </p:cNvCxnSpPr>
          <p:nvPr/>
        </p:nvCxnSpPr>
        <p:spPr bwMode="auto">
          <a:xfrm>
            <a:off x="150813" y="1124744"/>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31" name="Text Box 3"/>
          <p:cNvSpPr txBox="1">
            <a:spLocks noChangeArrowheads="1"/>
          </p:cNvSpPr>
          <p:nvPr/>
        </p:nvSpPr>
        <p:spPr bwMode="auto">
          <a:xfrm>
            <a:off x="230254" y="6525344"/>
            <a:ext cx="4701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smtClean="0">
                <a:solidFill>
                  <a:srgbClr val="53565A"/>
                </a:solidFill>
              </a:rPr>
              <a:t>Source: </a:t>
            </a:r>
            <a:r>
              <a:rPr lang="en-US" altLang="en-US" sz="1000" b="0">
                <a:solidFill>
                  <a:srgbClr val="53565A"/>
                </a:solidFill>
              </a:rPr>
              <a:t>National Statistical </a:t>
            </a:r>
            <a:r>
              <a:rPr lang="en-US" altLang="en-US" sz="1000" b="0" smtClean="0">
                <a:solidFill>
                  <a:srgbClr val="53565A"/>
                </a:solidFill>
              </a:rPr>
              <a:t>Offices and </a:t>
            </a:r>
            <a:r>
              <a:rPr lang="en-US" altLang="en-US" sz="1000" b="0">
                <a:solidFill>
                  <a:srgbClr val="53565A"/>
                </a:solidFill>
              </a:rPr>
              <a:t>Citi Research.</a:t>
            </a:r>
            <a:endParaRPr lang="en-GB" altLang="en-US" sz="1000" b="0">
              <a:solidFill>
                <a:srgbClr val="53565A"/>
              </a:solidFill>
            </a:endParaRPr>
          </a:p>
        </p:txBody>
      </p:sp>
      <p:cxnSp>
        <p:nvCxnSpPr>
          <p:cNvPr id="32" name="Straight Connector 3"/>
          <p:cNvCxnSpPr>
            <a:cxnSpLocks noChangeShapeType="1"/>
          </p:cNvCxnSpPr>
          <p:nvPr/>
        </p:nvCxnSpPr>
        <p:spPr bwMode="auto">
          <a:xfrm>
            <a:off x="121920" y="1124744"/>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9" name="Rectangle 18"/>
          <p:cNvSpPr/>
          <p:nvPr/>
        </p:nvSpPr>
        <p:spPr>
          <a:xfrm>
            <a:off x="1115616" y="1310977"/>
            <a:ext cx="7272808" cy="307777"/>
          </a:xfrm>
          <a:prstGeom prst="rect">
            <a:avLst/>
          </a:prstGeom>
        </p:spPr>
        <p:txBody>
          <a:bodyPr wrap="square">
            <a:spAutoFit/>
          </a:bodyPr>
          <a:lstStyle/>
          <a:p>
            <a:r>
              <a:rPr lang="en-US" smtClean="0">
                <a:solidFill>
                  <a:srgbClr val="002D72"/>
                </a:solidFill>
              </a:rPr>
              <a:t>Length of Current US Expansion in Historical Perspective – since 1854</a:t>
            </a:r>
            <a:endParaRPr lang="en-US">
              <a:solidFill>
                <a:srgbClr val="002D72"/>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16</a:t>
            </a:fld>
            <a:endParaRPr lang="en-US"/>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68" y="1627138"/>
            <a:ext cx="78975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993317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8560"/>
          </a:xfrm>
          <a:noFill/>
        </p:spPr>
        <p:txBody>
          <a:bodyPr/>
          <a:lstStyle/>
          <a:p>
            <a:pPr>
              <a:lnSpc>
                <a:spcPts val="3000"/>
              </a:lnSpc>
            </a:pPr>
            <a:r>
              <a:rPr lang="en-US" sz="2350" dirty="0" smtClean="0"/>
              <a:t>Business Cycle Arithmetic: This Cycle is Long, but Not Strong</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b="0" dirty="0" smtClean="0">
                <a:solidFill>
                  <a:srgbClr val="00BDF2"/>
                </a:solidFill>
              </a:rPr>
              <a:t>Current US expansion is only 14</a:t>
            </a:r>
            <a:r>
              <a:rPr lang="en-US" b="0" baseline="30000" dirty="0" smtClean="0">
                <a:solidFill>
                  <a:srgbClr val="00BDF2"/>
                </a:solidFill>
              </a:rPr>
              <a:t>th</a:t>
            </a:r>
            <a:r>
              <a:rPr lang="en-US" b="0" dirty="0" smtClean="0">
                <a:solidFill>
                  <a:srgbClr val="00BDF2"/>
                </a:solidFill>
              </a:rPr>
              <a:t> longest out of 46 expansions across AEs since 1980. Size of expansion is smaller than for historical average, in US and many other AEs.</a:t>
            </a:r>
            <a:endParaRPr lang="en-US" alt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179512" y="1340768"/>
            <a:ext cx="4318893" cy="307777"/>
          </a:xfrm>
          <a:prstGeom prst="rect">
            <a:avLst/>
          </a:prstGeom>
        </p:spPr>
        <p:txBody>
          <a:bodyPr wrap="square">
            <a:spAutoFit/>
          </a:bodyPr>
          <a:lstStyle/>
          <a:p>
            <a:r>
              <a:rPr lang="en-US" dirty="0" smtClean="0">
                <a:solidFill>
                  <a:srgbClr val="002D72"/>
                </a:solidFill>
              </a:rPr>
              <a:t>Duration </a:t>
            </a:r>
            <a:r>
              <a:rPr lang="en-US" dirty="0">
                <a:solidFill>
                  <a:srgbClr val="002D72"/>
                </a:solidFill>
              </a:rPr>
              <a:t>Of </a:t>
            </a:r>
            <a:r>
              <a:rPr lang="en-US" dirty="0" smtClean="0">
                <a:solidFill>
                  <a:srgbClr val="002D72"/>
                </a:solidFill>
              </a:rPr>
              <a:t>Expansion </a:t>
            </a:r>
            <a:r>
              <a:rPr lang="en-US" dirty="0">
                <a:solidFill>
                  <a:srgbClr val="002D72"/>
                </a:solidFill>
              </a:rPr>
              <a:t>In Real </a:t>
            </a:r>
            <a:r>
              <a:rPr lang="en-US" dirty="0" smtClean="0">
                <a:solidFill>
                  <a:srgbClr val="002D72"/>
                </a:solidFill>
              </a:rPr>
              <a:t>GDP </a:t>
            </a:r>
            <a:endParaRPr lang="en-US" dirty="0">
              <a:solidFill>
                <a:srgbClr val="002D72"/>
              </a:solidFill>
            </a:endParaRPr>
          </a:p>
        </p:txBody>
      </p:sp>
      <p:sp>
        <p:nvSpPr>
          <p:cNvPr id="28" name="Rectangle 27"/>
          <p:cNvSpPr/>
          <p:nvPr/>
        </p:nvSpPr>
        <p:spPr>
          <a:xfrm>
            <a:off x="5305860" y="1340768"/>
            <a:ext cx="3541714" cy="523220"/>
          </a:xfrm>
          <a:prstGeom prst="rect">
            <a:avLst/>
          </a:prstGeom>
        </p:spPr>
        <p:txBody>
          <a:bodyPr wrap="square">
            <a:spAutoFit/>
          </a:bodyPr>
          <a:lstStyle/>
          <a:p>
            <a:pPr algn="l"/>
            <a:r>
              <a:rPr lang="en-US" dirty="0" smtClean="0">
                <a:solidFill>
                  <a:srgbClr val="002D72"/>
                </a:solidFill>
              </a:rPr>
              <a:t>Growth </a:t>
            </a:r>
            <a:r>
              <a:rPr lang="en-US" dirty="0">
                <a:solidFill>
                  <a:srgbClr val="002D72"/>
                </a:solidFill>
              </a:rPr>
              <a:t>Gap Vs Average Cycle (pp), 1980-2017</a:t>
            </a:r>
          </a:p>
        </p:txBody>
      </p:sp>
      <p:sp>
        <p:nvSpPr>
          <p:cNvPr id="35" name="Text Box 3"/>
          <p:cNvSpPr txBox="1">
            <a:spLocks noChangeArrowheads="1"/>
          </p:cNvSpPr>
          <p:nvPr/>
        </p:nvSpPr>
        <p:spPr bwMode="auto">
          <a:xfrm>
            <a:off x="274320" y="5946728"/>
            <a:ext cx="39824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smtClean="0">
                <a:solidFill>
                  <a:srgbClr val="53565A"/>
                </a:solidFill>
              </a:rPr>
              <a:t>Note: </a:t>
            </a:r>
            <a:r>
              <a:rPr lang="en-US" altLang="en-US" sz="1000" b="0" dirty="0" smtClean="0">
                <a:solidFill>
                  <a:srgbClr val="53565A"/>
                </a:solidFill>
              </a:rPr>
              <a:t>Trough </a:t>
            </a:r>
            <a:r>
              <a:rPr lang="en-US" altLang="en-US" sz="1000" b="0" dirty="0">
                <a:solidFill>
                  <a:srgbClr val="53565A"/>
                </a:solidFill>
              </a:rPr>
              <a:t>defined according to NBER methodology. </a:t>
            </a:r>
            <a:r>
              <a:rPr lang="en-US" altLang="en-US" sz="1000" b="0" dirty="0" smtClean="0">
                <a:solidFill>
                  <a:srgbClr val="53565A"/>
                </a:solidFill>
              </a:rPr>
              <a:t> Numbers in parenthesis refer to the number of expansions previous to the current one since 1980. </a:t>
            </a:r>
            <a:br>
              <a:rPr lang="en-US" altLang="en-US" sz="1000" b="0" dirty="0" smtClean="0">
                <a:solidFill>
                  <a:srgbClr val="53565A"/>
                </a:solidFill>
              </a:rPr>
            </a:br>
            <a:r>
              <a:rPr lang="en-US" altLang="en-US" sz="1000" b="0" dirty="0" smtClean="0">
                <a:solidFill>
                  <a:srgbClr val="53565A"/>
                </a:solidFill>
              </a:rPr>
              <a:t>Source: </a:t>
            </a:r>
            <a:r>
              <a:rPr lang="en-US" altLang="en-US" sz="1000" b="0" dirty="0">
                <a:solidFill>
                  <a:srgbClr val="53565A"/>
                </a:solidFill>
              </a:rPr>
              <a:t>National Statistical Offices and Citi Research</a:t>
            </a:r>
            <a:endParaRPr lang="en-GB" altLang="en-US" sz="1000" b="0" dirty="0">
              <a:solidFill>
                <a:srgbClr val="53565A"/>
              </a:solidFill>
            </a:endParaRPr>
          </a:p>
        </p:txBody>
      </p:sp>
      <p:sp>
        <p:nvSpPr>
          <p:cNvPr id="36" name="Text Box 3"/>
          <p:cNvSpPr txBox="1">
            <a:spLocks noChangeArrowheads="1"/>
          </p:cNvSpPr>
          <p:nvPr/>
        </p:nvSpPr>
        <p:spPr bwMode="auto">
          <a:xfrm>
            <a:off x="4846320" y="6023672"/>
            <a:ext cx="3414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a:solidFill>
                  <a:srgbClr val="53565A"/>
                </a:solidFill>
              </a:rPr>
              <a:t>Note: </a:t>
            </a:r>
            <a:r>
              <a:rPr lang="en-US" altLang="en-US" sz="1000" b="0" dirty="0">
                <a:solidFill>
                  <a:srgbClr val="53565A"/>
                </a:solidFill>
              </a:rPr>
              <a:t>Difference in cumulative growth in current cycle vs average. Cycle is defined as trough to peak. </a:t>
            </a:r>
            <a:r>
              <a:rPr lang="en-US" altLang="en-US" sz="1000" b="0" dirty="0" smtClean="0">
                <a:solidFill>
                  <a:srgbClr val="53565A"/>
                </a:solidFill>
              </a:rPr>
              <a:t/>
            </a:r>
            <a:br>
              <a:rPr lang="en-US" altLang="en-US" sz="1000" b="0" dirty="0" smtClean="0">
                <a:solidFill>
                  <a:srgbClr val="53565A"/>
                </a:solidFill>
              </a:rPr>
            </a:br>
            <a:r>
              <a:rPr lang="en-US" altLang="en-US" sz="1000" b="0" dirty="0" smtClean="0">
                <a:solidFill>
                  <a:srgbClr val="53565A"/>
                </a:solidFill>
              </a:rPr>
              <a:t>Source: </a:t>
            </a:r>
            <a:r>
              <a:rPr lang="en-US" altLang="en-US" sz="1000" b="0" dirty="0">
                <a:solidFill>
                  <a:srgbClr val="53565A"/>
                </a:solidFill>
              </a:rPr>
              <a:t>National Statistical Offices and Citi Research</a:t>
            </a:r>
            <a:endParaRPr lang="en-GB" altLang="en-US" sz="1000" b="0" dirty="0">
              <a:solidFill>
                <a:srgbClr val="53565A"/>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 y="1828800"/>
            <a:ext cx="4114800" cy="411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320" y="1828800"/>
            <a:ext cx="4114800" cy="412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A7F2147E-DABB-4D9D-AB5A-7AA97CE200CD}" type="slidenum">
              <a:rPr lang="en-US" smtClean="0"/>
              <a:t>17</a:t>
            </a:fld>
            <a:endParaRPr lang="en-US"/>
          </a:p>
        </p:txBody>
      </p:sp>
    </p:spTree>
    <p:custDataLst>
      <p:tags r:id="rId1"/>
    </p:custDataLst>
    <p:extLst>
      <p:ext uri="{BB962C8B-B14F-4D97-AF65-F5344CB8AC3E}">
        <p14:creationId xmlns:p14="http://schemas.microsoft.com/office/powerpoint/2010/main" val="25404472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738" name="Rectangle 2"/>
          <p:cNvSpPr>
            <a:spLocks noGrp="1" noChangeArrowheads="1"/>
          </p:cNvSpPr>
          <p:nvPr>
            <p:ph type="title"/>
          </p:nvPr>
        </p:nvSpPr>
        <p:spPr>
          <a:xfrm>
            <a:off x="179512" y="44624"/>
            <a:ext cx="8836025" cy="384721"/>
          </a:xfrm>
          <a:noFill/>
        </p:spPr>
        <p:txBody>
          <a:bodyPr/>
          <a:lstStyle/>
          <a:p>
            <a:pPr>
              <a:lnSpc>
                <a:spcPts val="3000"/>
              </a:lnSpc>
            </a:pPr>
            <a:r>
              <a:rPr lang="en-US" sz="2350" dirty="0" smtClean="0"/>
              <a:t>Labor Markets are Fairly Tight and Getting Tighter</a:t>
            </a:r>
            <a:endParaRPr lang="en-US" sz="2350" dirty="0"/>
          </a:p>
        </p:txBody>
      </p:sp>
      <p:sp>
        <p:nvSpPr>
          <p:cNvPr id="15" name="Text Box 3"/>
          <p:cNvSpPr txBox="1">
            <a:spLocks noChangeArrowheads="1"/>
          </p:cNvSpPr>
          <p:nvPr/>
        </p:nvSpPr>
        <p:spPr bwMode="auto">
          <a:xfrm>
            <a:off x="274320" y="6165304"/>
            <a:ext cx="3960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FontTx/>
              <a:buNone/>
            </a:pPr>
            <a:r>
              <a:rPr lang="en-GB" altLang="en-US" sz="1000" b="0" dirty="0" smtClean="0">
                <a:solidFill>
                  <a:srgbClr val="53565A"/>
                </a:solidFill>
              </a:rPr>
              <a:t>Source: </a:t>
            </a:r>
            <a:r>
              <a:rPr lang="en-US" sz="1000" b="0" dirty="0" smtClean="0"/>
              <a:t>Federal Reserve, University of Michigan, Bloomberg and Citi Research</a:t>
            </a:r>
            <a:endParaRPr lang="en-US" sz="1000" dirty="0" smtClean="0"/>
          </a:p>
        </p:txBody>
      </p:sp>
      <p:cxnSp>
        <p:nvCxnSpPr>
          <p:cNvPr id="7" name="Straight Connector 3"/>
          <p:cNvCxnSpPr>
            <a:cxnSpLocks noChangeShapeType="1"/>
          </p:cNvCxnSpPr>
          <p:nvPr/>
        </p:nvCxnSpPr>
        <p:spPr bwMode="auto">
          <a:xfrm>
            <a:off x="201165" y="1124744"/>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8" name="TextBox 7"/>
          <p:cNvSpPr txBox="1"/>
          <p:nvPr/>
        </p:nvSpPr>
        <p:spPr>
          <a:xfrm>
            <a:off x="149300" y="529516"/>
            <a:ext cx="8885683" cy="523220"/>
          </a:xfrm>
          <a:prstGeom prst="rect">
            <a:avLst/>
          </a:prstGeom>
          <a:noFill/>
        </p:spPr>
        <p:txBody>
          <a:bodyPr wrap="square" rtlCol="0">
            <a:spAutoFit/>
          </a:bodyPr>
          <a:lstStyle/>
          <a:p>
            <a:pPr algn="l"/>
            <a:r>
              <a:rPr lang="en-US" b="0" dirty="0" smtClean="0">
                <a:solidFill>
                  <a:schemeClr val="accent1"/>
                </a:solidFill>
              </a:rPr>
              <a:t>Labor market slack is now low across AEs, according to most measures. There are increasing signs of labor shortages – except in wage inflation</a:t>
            </a:r>
            <a:r>
              <a:rPr lang="en-US" b="0" dirty="0">
                <a:solidFill>
                  <a:schemeClr val="accent1"/>
                </a:solidFill>
              </a:rPr>
              <a:t> </a:t>
            </a:r>
            <a:r>
              <a:rPr lang="en-US" b="0" dirty="0" smtClean="0">
                <a:solidFill>
                  <a:schemeClr val="accent1"/>
                </a:solidFill>
              </a:rPr>
              <a:t>or unit labor costs.</a:t>
            </a:r>
            <a:endParaRPr lang="en-US" b="0" dirty="0">
              <a:solidFill>
                <a:schemeClr val="accent1"/>
              </a:solidFill>
            </a:endParaRPr>
          </a:p>
        </p:txBody>
      </p:sp>
      <p:sp>
        <p:nvSpPr>
          <p:cNvPr id="9" name="Rectangle 8"/>
          <p:cNvSpPr/>
          <p:nvPr/>
        </p:nvSpPr>
        <p:spPr>
          <a:xfrm>
            <a:off x="467544" y="1412776"/>
            <a:ext cx="4009648" cy="307777"/>
          </a:xfrm>
          <a:prstGeom prst="rect">
            <a:avLst/>
          </a:prstGeom>
        </p:spPr>
        <p:txBody>
          <a:bodyPr wrap="square">
            <a:spAutoFit/>
          </a:bodyPr>
          <a:lstStyle/>
          <a:p>
            <a:pPr fontAlgn="base">
              <a:spcBef>
                <a:spcPct val="0"/>
              </a:spcBef>
              <a:spcAft>
                <a:spcPct val="0"/>
              </a:spcAft>
            </a:pPr>
            <a:r>
              <a:rPr lang="en-US" dirty="0" smtClean="0">
                <a:solidFill>
                  <a:schemeClr val="tx2"/>
                </a:solidFill>
              </a:rPr>
              <a:t>US Unemployment Rate</a:t>
            </a:r>
            <a:endParaRPr lang="en-US" sz="1400" dirty="0">
              <a:solidFill>
                <a:schemeClr val="tx2"/>
              </a:solidFill>
            </a:endParaRPr>
          </a:p>
        </p:txBody>
      </p:sp>
      <p:sp>
        <p:nvSpPr>
          <p:cNvPr id="13" name="Rectangle 12"/>
          <p:cNvSpPr/>
          <p:nvPr/>
        </p:nvSpPr>
        <p:spPr>
          <a:xfrm>
            <a:off x="4711438" y="1412776"/>
            <a:ext cx="4581400" cy="523220"/>
          </a:xfrm>
          <a:prstGeom prst="rect">
            <a:avLst/>
          </a:prstGeom>
        </p:spPr>
        <p:txBody>
          <a:bodyPr wrap="square">
            <a:spAutoFit/>
          </a:bodyPr>
          <a:lstStyle/>
          <a:p>
            <a:pPr fontAlgn="base">
              <a:spcBef>
                <a:spcPct val="0"/>
              </a:spcBef>
              <a:spcAft>
                <a:spcPct val="0"/>
              </a:spcAft>
            </a:pPr>
            <a:r>
              <a:rPr lang="en-US" dirty="0" smtClean="0">
                <a:solidFill>
                  <a:srgbClr val="002D72"/>
                </a:solidFill>
              </a:rPr>
              <a:t>Labor Shortages (SD around Mean), </a:t>
            </a:r>
            <a:br>
              <a:rPr lang="en-US" dirty="0" smtClean="0">
                <a:solidFill>
                  <a:srgbClr val="002D72"/>
                </a:solidFill>
              </a:rPr>
            </a:br>
            <a:r>
              <a:rPr lang="en-US" dirty="0" smtClean="0">
                <a:solidFill>
                  <a:srgbClr val="002D72"/>
                </a:solidFill>
              </a:rPr>
              <a:t>1993-3Q 17</a:t>
            </a:r>
            <a:endParaRPr lang="en-US" sz="1400" dirty="0">
              <a:solidFill>
                <a:srgbClr val="002D72"/>
              </a:solidFill>
            </a:endParaRPr>
          </a:p>
        </p:txBody>
      </p:sp>
      <p:sp>
        <p:nvSpPr>
          <p:cNvPr id="17" name="Text Box 3"/>
          <p:cNvSpPr txBox="1">
            <a:spLocks noChangeArrowheads="1"/>
          </p:cNvSpPr>
          <p:nvPr/>
        </p:nvSpPr>
        <p:spPr bwMode="auto">
          <a:xfrm>
            <a:off x="4711438" y="6103749"/>
            <a:ext cx="41248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a:solidFill>
                  <a:srgbClr val="53565A"/>
                </a:solidFill>
              </a:rPr>
              <a:t>Note: NFIB “Businesses with few or no qualified applicants for job openings”; Tankan “Employment conditions”; EU Commission “</a:t>
            </a:r>
            <a:r>
              <a:rPr lang="en-GB" altLang="en-US" sz="1000" b="0" dirty="0" err="1">
                <a:solidFill>
                  <a:srgbClr val="53565A"/>
                </a:solidFill>
              </a:rPr>
              <a:t>Labor</a:t>
            </a:r>
            <a:r>
              <a:rPr lang="en-GB" altLang="en-US" sz="1000" b="0" dirty="0">
                <a:solidFill>
                  <a:srgbClr val="53565A"/>
                </a:solidFill>
              </a:rPr>
              <a:t> as factor limiting production”. </a:t>
            </a:r>
            <a:r>
              <a:rPr lang="en-GB" altLang="en-US" sz="1000" b="0" dirty="0" smtClean="0">
                <a:solidFill>
                  <a:srgbClr val="53565A"/>
                </a:solidFill>
              </a:rPr>
              <a:t>Source: </a:t>
            </a:r>
            <a:r>
              <a:rPr lang="en-GB" altLang="en-US" sz="1000" b="0" dirty="0">
                <a:solidFill>
                  <a:srgbClr val="53565A"/>
                </a:solidFill>
              </a:rPr>
              <a:t>Haver Analytics and Citi Research</a:t>
            </a: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A7F2147E-DABB-4D9D-AB5A-7AA97CE200CD}" type="slidenum">
              <a:rPr lang="en-US" smtClean="0"/>
              <a:t>18</a:t>
            </a:fld>
            <a:endParaRPr lang="en-US"/>
          </a:p>
        </p:txBody>
      </p:sp>
    </p:spTree>
    <p:custDataLst>
      <p:tags r:id="rId1"/>
    </p:custDataLst>
    <p:extLst>
      <p:ext uri="{BB962C8B-B14F-4D97-AF65-F5344CB8AC3E}">
        <p14:creationId xmlns:p14="http://schemas.microsoft.com/office/powerpoint/2010/main" val="34613979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846320" y="6177130"/>
            <a:ext cx="4393632" cy="246221"/>
          </a:xfrm>
          <a:prstGeom prst="rect">
            <a:avLst/>
          </a:prstGeom>
          <a:noFill/>
        </p:spPr>
        <p:txBody>
          <a:bodyPr wrap="square">
            <a:spAutoFit/>
          </a:bodyPr>
          <a:lstStyle/>
          <a:p>
            <a:pPr algn="l">
              <a:spcBef>
                <a:spcPct val="50000"/>
              </a:spcBef>
            </a:pPr>
            <a:r>
              <a:rPr lang="en-GB" sz="1000" b="0" dirty="0" smtClean="0">
                <a:solidFill>
                  <a:srgbClr val="53565A"/>
                </a:solidFill>
              </a:rPr>
              <a:t>Source</a:t>
            </a:r>
            <a:r>
              <a:rPr lang="en-GB" sz="1000" b="0" dirty="0">
                <a:solidFill>
                  <a:srgbClr val="53565A"/>
                </a:solidFill>
              </a:rPr>
              <a:t>: </a:t>
            </a:r>
            <a:r>
              <a:rPr lang="en-US" altLang="en-US" sz="1000" b="0" dirty="0">
                <a:solidFill>
                  <a:srgbClr val="53565A"/>
                </a:solidFill>
              </a:rPr>
              <a:t>BLS and Citi Research</a:t>
            </a:r>
            <a:endParaRPr lang="en-GB" sz="1000" b="0" dirty="0">
              <a:solidFill>
                <a:srgbClr val="53565A"/>
              </a:solidFill>
            </a:endParaRPr>
          </a:p>
        </p:txBody>
      </p:sp>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a:t>Wage </a:t>
            </a:r>
            <a:r>
              <a:rPr lang="en-US" sz="2350" dirty="0" smtClean="0"/>
              <a:t>Growth </a:t>
            </a:r>
            <a:r>
              <a:rPr lang="en-US" sz="2350" dirty="0"/>
              <a:t>and </a:t>
            </a:r>
            <a:r>
              <a:rPr lang="en-US" sz="2350" dirty="0" smtClean="0"/>
              <a:t>Inflation Still Low</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altLang="en-US" b="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506620" y="1393031"/>
            <a:ext cx="4009648" cy="307777"/>
          </a:xfrm>
          <a:prstGeom prst="rect">
            <a:avLst/>
          </a:prstGeom>
        </p:spPr>
        <p:txBody>
          <a:bodyPr wrap="square">
            <a:spAutoFit/>
          </a:bodyPr>
          <a:lstStyle/>
          <a:p>
            <a:r>
              <a:rPr lang="en-US" dirty="0">
                <a:solidFill>
                  <a:srgbClr val="002D72"/>
                </a:solidFill>
              </a:rPr>
              <a:t>Headline CPI Inflation (%YY)</a:t>
            </a:r>
          </a:p>
        </p:txBody>
      </p:sp>
      <p:sp>
        <p:nvSpPr>
          <p:cNvPr id="31" name="Text Box 3"/>
          <p:cNvSpPr txBox="1">
            <a:spLocks noChangeArrowheads="1"/>
          </p:cNvSpPr>
          <p:nvPr/>
        </p:nvSpPr>
        <p:spPr bwMode="auto">
          <a:xfrm>
            <a:off x="197296" y="6177130"/>
            <a:ext cx="42150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Source</a:t>
            </a:r>
            <a:r>
              <a:rPr lang="en-US" altLang="en-US" sz="1000" b="0" dirty="0">
                <a:solidFill>
                  <a:srgbClr val="53565A"/>
                </a:solidFill>
              </a:rPr>
              <a:t>: National Statistical Offices and Citi Research</a:t>
            </a:r>
            <a:endParaRPr lang="en-GB" altLang="en-US" sz="1000" b="0" dirty="0">
              <a:solidFill>
                <a:srgbClr val="53565A"/>
              </a:solidFill>
            </a:endParaRPr>
          </a:p>
        </p:txBody>
      </p:sp>
      <p:sp>
        <p:nvSpPr>
          <p:cNvPr id="4" name="Slide Number Placeholder 3"/>
          <p:cNvSpPr>
            <a:spLocks noGrp="1"/>
          </p:cNvSpPr>
          <p:nvPr>
            <p:ph type="sldNum" sz="quarter" idx="10"/>
          </p:nvPr>
        </p:nvSpPr>
        <p:spPr/>
        <p:txBody>
          <a:bodyPr/>
          <a:lstStyle/>
          <a:p>
            <a:fld id="{A7F2147E-DABB-4D9D-AB5A-7AA97CE200CD}" type="slidenum">
              <a:rPr lang="en-US" smtClean="0"/>
              <a:t>19</a:t>
            </a:fld>
            <a:endParaRPr lang="en-US"/>
          </a:p>
        </p:txBody>
      </p:sp>
      <p:sp>
        <p:nvSpPr>
          <p:cNvPr id="14" name="TextBox 13"/>
          <p:cNvSpPr txBox="1"/>
          <p:nvPr/>
        </p:nvSpPr>
        <p:spPr>
          <a:xfrm>
            <a:off x="4572000" y="1393031"/>
            <a:ext cx="4572001" cy="523220"/>
          </a:xfrm>
          <a:prstGeom prst="rect">
            <a:avLst/>
          </a:prstGeom>
          <a:noFill/>
        </p:spPr>
        <p:txBody>
          <a:bodyPr wrap="square" rtlCol="0">
            <a:spAutoFit/>
          </a:bodyPr>
          <a:lstStyle/>
          <a:p>
            <a:r>
              <a:rPr lang="en-US" dirty="0">
                <a:solidFill>
                  <a:srgbClr val="002D72"/>
                </a:solidFill>
              </a:rPr>
              <a:t>US Core CPI Inflation, ECI and Average Hourly Earnings (%YY), 2013-2018</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320" y="1828800"/>
            <a:ext cx="4114800" cy="409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9300" y="529516"/>
            <a:ext cx="8885683" cy="523220"/>
          </a:xfrm>
          <a:prstGeom prst="rect">
            <a:avLst/>
          </a:prstGeom>
          <a:noFill/>
        </p:spPr>
        <p:txBody>
          <a:bodyPr wrap="square" rtlCol="0">
            <a:spAutoFit/>
          </a:bodyPr>
          <a:lstStyle/>
          <a:p>
            <a:pPr algn="l"/>
            <a:r>
              <a:rPr lang="en-US" b="0" dirty="0">
                <a:solidFill>
                  <a:srgbClr val="00BDF2"/>
                </a:solidFill>
              </a:rPr>
              <a:t>We expect relatively steady AE inflation at 1.8% (+0.1pp from last </a:t>
            </a:r>
            <a:r>
              <a:rPr lang="en-US" b="0" dirty="0" smtClean="0">
                <a:solidFill>
                  <a:srgbClr val="00BDF2"/>
                </a:solidFill>
              </a:rPr>
              <a:t>month’s forecast) </a:t>
            </a:r>
            <a:r>
              <a:rPr lang="en-US" b="0" dirty="0">
                <a:solidFill>
                  <a:srgbClr val="00BDF2"/>
                </a:solidFill>
              </a:rPr>
              <a:t>in 2018 and 1.6% in 2019.  AE inflation is slowly rising but inflation and wage pressure remain subdued. </a:t>
            </a:r>
          </a:p>
        </p:txBody>
      </p:sp>
    </p:spTree>
    <p:custDataLst>
      <p:tags r:id="rId1"/>
    </p:custDataLst>
    <p:extLst>
      <p:ext uri="{BB962C8B-B14F-4D97-AF65-F5344CB8AC3E}">
        <p14:creationId xmlns:p14="http://schemas.microsoft.com/office/powerpoint/2010/main" val="3167657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a:t>Global Economic Outlook: As Good As It Gets</a:t>
            </a:r>
          </a:p>
        </p:txBody>
      </p:sp>
      <p:cxnSp>
        <p:nvCxnSpPr>
          <p:cNvPr id="13" name="Straight Connector 3"/>
          <p:cNvCxnSpPr>
            <a:cxnSpLocks noChangeShapeType="1"/>
          </p:cNvCxnSpPr>
          <p:nvPr/>
        </p:nvCxnSpPr>
        <p:spPr bwMode="auto">
          <a:xfrm>
            <a:off x="150813" y="1104999"/>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fld id="{A7F2147E-DABB-4D9D-AB5A-7AA97CE200CD}" type="slidenum">
              <a:rPr lang="en-US" smtClean="0"/>
              <a:t>2</a:t>
            </a:fld>
            <a:endParaRPr lang="en-US"/>
          </a:p>
        </p:txBody>
      </p:sp>
      <p:sp>
        <p:nvSpPr>
          <p:cNvPr id="3" name="TextBox 2"/>
          <p:cNvSpPr txBox="1"/>
          <p:nvPr/>
        </p:nvSpPr>
        <p:spPr>
          <a:xfrm>
            <a:off x="150813" y="476672"/>
            <a:ext cx="8839200" cy="523220"/>
          </a:xfrm>
          <a:prstGeom prst="rect">
            <a:avLst/>
          </a:prstGeom>
          <a:noFill/>
        </p:spPr>
        <p:txBody>
          <a:bodyPr wrap="square" rtlCol="0">
            <a:spAutoFit/>
          </a:bodyPr>
          <a:lstStyle/>
          <a:p>
            <a:pPr algn="l"/>
            <a:r>
              <a:rPr lang="en-US" b="0" dirty="0">
                <a:solidFill>
                  <a:srgbClr val="00BDF2"/>
                </a:solidFill>
              </a:rPr>
              <a:t>Global real GDP growth remains broad-based and w</a:t>
            </a:r>
            <a:r>
              <a:rPr lang="en-US" altLang="en-US" b="0" dirty="0">
                <a:solidFill>
                  <a:schemeClr val="accent1"/>
                </a:solidFill>
              </a:rPr>
              <a:t>e continue to expect robust, above-consensus growth (3.4%YY in 2018 and 2019, at market exchange rates)</a:t>
            </a:r>
            <a:r>
              <a:rPr lang="en-US" b="0" dirty="0">
                <a:solidFill>
                  <a:srgbClr val="00BDF2"/>
                </a:solidFill>
              </a:rPr>
              <a:t>.</a:t>
            </a:r>
            <a:r>
              <a:rPr lang="en-US" altLang="en-US" b="0" dirty="0">
                <a:solidFill>
                  <a:schemeClr val="accent1"/>
                </a:solidFill>
              </a:rPr>
              <a:t> </a:t>
            </a:r>
          </a:p>
        </p:txBody>
      </p:sp>
      <p:sp>
        <p:nvSpPr>
          <p:cNvPr id="16" name="Rectangle 15"/>
          <p:cNvSpPr/>
          <p:nvPr/>
        </p:nvSpPr>
        <p:spPr>
          <a:xfrm>
            <a:off x="150813" y="1097409"/>
            <a:ext cx="4571081" cy="307777"/>
          </a:xfrm>
          <a:prstGeom prst="rect">
            <a:avLst/>
          </a:prstGeom>
        </p:spPr>
        <p:txBody>
          <a:bodyPr wrap="square">
            <a:spAutoFit/>
          </a:bodyPr>
          <a:lstStyle/>
          <a:p>
            <a:pPr algn="ctr" fontAlgn="base">
              <a:spcBef>
                <a:spcPct val="0"/>
              </a:spcBef>
              <a:spcAft>
                <a:spcPct val="0"/>
              </a:spcAft>
            </a:pPr>
            <a:r>
              <a:rPr lang="en-US" dirty="0" smtClean="0">
                <a:solidFill>
                  <a:srgbClr val="002D72"/>
                </a:solidFill>
              </a:rPr>
              <a:t>Global </a:t>
            </a:r>
            <a:r>
              <a:rPr lang="en-US" dirty="0" err="1" smtClean="0">
                <a:solidFill>
                  <a:srgbClr val="002D72"/>
                </a:solidFill>
              </a:rPr>
              <a:t>Nowcast</a:t>
            </a:r>
            <a:r>
              <a:rPr lang="en-US" dirty="0" smtClean="0">
                <a:solidFill>
                  <a:srgbClr val="002D72"/>
                </a:solidFill>
              </a:rPr>
              <a:t> Of Growth and Manufacturing PMI</a:t>
            </a:r>
            <a:endParaRPr lang="en-US" sz="1400" dirty="0">
              <a:solidFill>
                <a:srgbClr val="002D72"/>
              </a:solidFill>
            </a:endParaRPr>
          </a:p>
        </p:txBody>
      </p:sp>
      <p:sp>
        <p:nvSpPr>
          <p:cNvPr id="17" name="Rectangle 16"/>
          <p:cNvSpPr/>
          <p:nvPr/>
        </p:nvSpPr>
        <p:spPr>
          <a:xfrm>
            <a:off x="5107726" y="1104999"/>
            <a:ext cx="3311869" cy="307777"/>
          </a:xfrm>
          <a:prstGeom prst="rect">
            <a:avLst/>
          </a:prstGeom>
        </p:spPr>
        <p:txBody>
          <a:bodyPr wrap="none">
            <a:spAutoFit/>
          </a:bodyPr>
          <a:lstStyle/>
          <a:p>
            <a:r>
              <a:rPr lang="en-US" dirty="0" smtClean="0">
                <a:solidFill>
                  <a:srgbClr val="002D72"/>
                </a:solidFill>
              </a:rPr>
              <a:t>House Price Booms And Recessions</a:t>
            </a:r>
            <a:endParaRPr lang="en-US" dirty="0">
              <a:solidFill>
                <a:srgbClr val="002D72"/>
              </a:solidFill>
            </a:endParaRPr>
          </a:p>
        </p:txBody>
      </p:sp>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 y="1828800"/>
            <a:ext cx="4114800" cy="41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441" y="1367380"/>
            <a:ext cx="4253055" cy="443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3"/>
          <p:cNvSpPr txBox="1">
            <a:spLocks noChangeArrowheads="1"/>
          </p:cNvSpPr>
          <p:nvPr/>
        </p:nvSpPr>
        <p:spPr bwMode="auto">
          <a:xfrm>
            <a:off x="274320" y="5877272"/>
            <a:ext cx="39604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a:solidFill>
                  <a:srgbClr val="53565A"/>
                </a:solidFill>
              </a:rPr>
              <a:t>Note: Global Manufacturing PMI using ISM for the US</a:t>
            </a:r>
          </a:p>
          <a:p>
            <a:pPr eaLnBrk="1" hangingPunct="1">
              <a:spcBef>
                <a:spcPct val="50000"/>
              </a:spcBef>
              <a:buClrTx/>
              <a:buNone/>
            </a:pPr>
            <a:r>
              <a:rPr lang="en-US" altLang="en-US" sz="1000" b="0" dirty="0" smtClean="0">
                <a:solidFill>
                  <a:srgbClr val="53565A"/>
                </a:solidFill>
              </a:rPr>
              <a:t>Source: Markit, Now-Casting Economics and </a:t>
            </a:r>
            <a:r>
              <a:rPr lang="en-US" altLang="en-US" sz="1000" b="0" dirty="0">
                <a:solidFill>
                  <a:srgbClr val="53565A"/>
                </a:solidFill>
              </a:rPr>
              <a:t>Citi Research</a:t>
            </a:r>
            <a:endParaRPr lang="en-GB" altLang="en-US" sz="1000" b="0" dirty="0">
              <a:solidFill>
                <a:srgbClr val="53565A"/>
              </a:solidFill>
            </a:endParaRPr>
          </a:p>
        </p:txBody>
      </p:sp>
      <p:sp>
        <p:nvSpPr>
          <p:cNvPr id="21" name="Text Box 3"/>
          <p:cNvSpPr txBox="1">
            <a:spLocks noChangeArrowheads="1"/>
          </p:cNvSpPr>
          <p:nvPr/>
        </p:nvSpPr>
        <p:spPr bwMode="auto">
          <a:xfrm>
            <a:off x="4721894" y="5877271"/>
            <a:ext cx="396044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Note: Blue areas represent the number of countries in a severe recession. The global real house price index is constructed as a GDP-weighted average across OECD countries and is measured as deviation from trend.</a:t>
            </a:r>
          </a:p>
          <a:p>
            <a:pPr eaLnBrk="1" hangingPunct="1">
              <a:spcBef>
                <a:spcPct val="50000"/>
              </a:spcBef>
              <a:buClrTx/>
              <a:buNone/>
            </a:pPr>
            <a:r>
              <a:rPr lang="en-US" altLang="en-US" sz="1000" b="0" dirty="0" smtClean="0">
                <a:solidFill>
                  <a:srgbClr val="53565A"/>
                </a:solidFill>
              </a:rPr>
              <a:t>Source: Hermansen </a:t>
            </a:r>
            <a:r>
              <a:rPr lang="en-US" altLang="en-US" sz="1000" b="0" dirty="0">
                <a:solidFill>
                  <a:srgbClr val="53565A"/>
                </a:solidFill>
              </a:rPr>
              <a:t>and Röhn </a:t>
            </a:r>
            <a:r>
              <a:rPr lang="en-US" altLang="en-US" sz="1000" b="0" dirty="0" smtClean="0">
                <a:solidFill>
                  <a:srgbClr val="53565A"/>
                </a:solidFill>
              </a:rPr>
              <a:t>(2017)</a:t>
            </a:r>
            <a:endParaRPr lang="en-GB" altLang="en-US" sz="1000" b="0" dirty="0">
              <a:solidFill>
                <a:srgbClr val="53565A"/>
              </a:solidFill>
            </a:endParaRPr>
          </a:p>
        </p:txBody>
      </p:sp>
    </p:spTree>
    <p:custDataLst>
      <p:tags r:id="rId1"/>
    </p:custDataLst>
    <p:extLst>
      <p:ext uri="{BB962C8B-B14F-4D97-AF65-F5344CB8AC3E}">
        <p14:creationId xmlns:p14="http://schemas.microsoft.com/office/powerpoint/2010/main" val="26292450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42864" y="6033482"/>
            <a:ext cx="4393632" cy="707886"/>
          </a:xfrm>
          <a:prstGeom prst="rect">
            <a:avLst/>
          </a:prstGeom>
          <a:noFill/>
        </p:spPr>
        <p:txBody>
          <a:bodyPr wrap="square">
            <a:spAutoFit/>
          </a:bodyPr>
          <a:lstStyle/>
          <a:p>
            <a:pPr algn="l">
              <a:spcBef>
                <a:spcPct val="50000"/>
              </a:spcBef>
            </a:pPr>
            <a:r>
              <a:rPr lang="en-GB" sz="1000" b="0" dirty="0">
                <a:solidFill>
                  <a:srgbClr val="53565A"/>
                </a:solidFill>
              </a:rPr>
              <a:t>Note: Blue areas represent the number of countries in a severe recession. The global real house price index is constructed as a GDP-weighted average across OECD countries and is measured as deviation from trend. Source: </a:t>
            </a:r>
            <a:r>
              <a:rPr lang="en-GB" sz="1000" b="0" dirty="0" err="1">
                <a:solidFill>
                  <a:srgbClr val="53565A"/>
                </a:solidFill>
              </a:rPr>
              <a:t>Hermansen</a:t>
            </a:r>
            <a:r>
              <a:rPr lang="en-GB" sz="1000" b="0" dirty="0">
                <a:solidFill>
                  <a:srgbClr val="53565A"/>
                </a:solidFill>
              </a:rPr>
              <a:t> and </a:t>
            </a:r>
            <a:r>
              <a:rPr lang="en-GB" sz="1000" b="0" dirty="0" err="1">
                <a:solidFill>
                  <a:srgbClr val="53565A"/>
                </a:solidFill>
              </a:rPr>
              <a:t>Röhn</a:t>
            </a:r>
            <a:r>
              <a:rPr lang="en-GB" sz="1000" b="0" dirty="0">
                <a:solidFill>
                  <a:srgbClr val="53565A"/>
                </a:solidFill>
              </a:rPr>
              <a:t> (2017</a:t>
            </a:r>
            <a:r>
              <a:rPr lang="en-GB" sz="1000" b="0" dirty="0" smtClean="0">
                <a:solidFill>
                  <a:srgbClr val="53565A"/>
                </a:solidFill>
              </a:rPr>
              <a:t>)</a:t>
            </a:r>
            <a:endParaRPr lang="en-GB" sz="1000" b="0" dirty="0">
              <a:solidFill>
                <a:srgbClr val="53565A"/>
              </a:solidFill>
            </a:endParaRPr>
          </a:p>
        </p:txBody>
      </p:sp>
      <p:sp>
        <p:nvSpPr>
          <p:cNvPr id="244738" name="Rectangle 2"/>
          <p:cNvSpPr>
            <a:spLocks noGrp="1" noChangeArrowheads="1"/>
          </p:cNvSpPr>
          <p:nvPr>
            <p:ph type="title"/>
          </p:nvPr>
        </p:nvSpPr>
        <p:spPr>
          <a:xfrm>
            <a:off x="179512" y="66678"/>
            <a:ext cx="8836025" cy="769441"/>
          </a:xfrm>
          <a:noFill/>
        </p:spPr>
        <p:txBody>
          <a:bodyPr/>
          <a:lstStyle/>
          <a:p>
            <a:pPr>
              <a:lnSpc>
                <a:spcPts val="3000"/>
              </a:lnSpc>
            </a:pPr>
            <a:r>
              <a:rPr lang="en-US" sz="2350" dirty="0" smtClean="0"/>
              <a:t>But Some Cracks Are Appearing: Asset Valuations Are Stretched and are beginning to nudge down for equities</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altLang="en-US" b="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506620" y="1393031"/>
            <a:ext cx="4009648" cy="307777"/>
          </a:xfrm>
          <a:prstGeom prst="rect">
            <a:avLst/>
          </a:prstGeom>
        </p:spPr>
        <p:txBody>
          <a:bodyPr wrap="square">
            <a:spAutoFit/>
          </a:bodyPr>
          <a:lstStyle/>
          <a:p>
            <a:pPr fontAlgn="base">
              <a:spcBef>
                <a:spcPct val="0"/>
              </a:spcBef>
              <a:spcAft>
                <a:spcPct val="0"/>
              </a:spcAft>
            </a:pPr>
            <a:r>
              <a:rPr lang="en-US" sz="1400" dirty="0" smtClean="0">
                <a:solidFill>
                  <a:srgbClr val="002D72"/>
                </a:solidFill>
              </a:rPr>
              <a:t>Equity Valuations are High</a:t>
            </a:r>
            <a:endParaRPr lang="en-US" sz="1400" dirty="0">
              <a:solidFill>
                <a:srgbClr val="002D72"/>
              </a:solidFill>
            </a:endParaRPr>
          </a:p>
        </p:txBody>
      </p:sp>
      <p:sp>
        <p:nvSpPr>
          <p:cNvPr id="31" name="Text Box 3"/>
          <p:cNvSpPr txBox="1">
            <a:spLocks noChangeArrowheads="1"/>
          </p:cNvSpPr>
          <p:nvPr/>
        </p:nvSpPr>
        <p:spPr bwMode="auto">
          <a:xfrm>
            <a:off x="262134" y="6021288"/>
            <a:ext cx="42150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Source</a:t>
            </a:r>
            <a:r>
              <a:rPr lang="en-US" altLang="en-US" sz="1000" b="0" dirty="0">
                <a:solidFill>
                  <a:srgbClr val="53565A"/>
                </a:solidFill>
              </a:rPr>
              <a:t>: </a:t>
            </a:r>
            <a:r>
              <a:rPr lang="en-US" altLang="en-US" sz="1000" b="0" dirty="0" smtClean="0">
                <a:solidFill>
                  <a:srgbClr val="53565A"/>
                </a:solidFill>
              </a:rPr>
              <a:t>Robert Shiller </a:t>
            </a:r>
            <a:r>
              <a:rPr lang="en-US" altLang="en-US" sz="1000" b="0" dirty="0">
                <a:solidFill>
                  <a:srgbClr val="53565A"/>
                </a:solidFill>
              </a:rPr>
              <a:t>and Citi </a:t>
            </a:r>
            <a:r>
              <a:rPr lang="en-US" altLang="en-US" sz="1000" b="0" dirty="0" smtClean="0">
                <a:solidFill>
                  <a:srgbClr val="53565A"/>
                </a:solidFill>
              </a:rPr>
              <a:t>Research</a:t>
            </a:r>
            <a:endParaRPr lang="en-GB" altLang="en-US" sz="1000" b="0" dirty="0">
              <a:solidFill>
                <a:srgbClr val="53565A"/>
              </a:solidFill>
            </a:endParaRPr>
          </a:p>
        </p:txBody>
      </p:sp>
      <p:sp>
        <p:nvSpPr>
          <p:cNvPr id="4" name="Slide Number Placeholder 3"/>
          <p:cNvSpPr>
            <a:spLocks noGrp="1"/>
          </p:cNvSpPr>
          <p:nvPr>
            <p:ph type="sldNum" sz="quarter" idx="10"/>
          </p:nvPr>
        </p:nvSpPr>
        <p:spPr/>
        <p:txBody>
          <a:bodyPr/>
          <a:lstStyle/>
          <a:p>
            <a:fld id="{A7F2147E-DABB-4D9D-AB5A-7AA97CE200CD}" type="slidenum">
              <a:rPr lang="en-US" smtClean="0"/>
              <a:t>20</a:t>
            </a:fld>
            <a:endParaRPr lang="en-US"/>
          </a:p>
        </p:txBody>
      </p:sp>
      <p:sp>
        <p:nvSpPr>
          <p:cNvPr id="14" name="TextBox 13"/>
          <p:cNvSpPr txBox="1"/>
          <p:nvPr/>
        </p:nvSpPr>
        <p:spPr>
          <a:xfrm>
            <a:off x="4572000" y="1393031"/>
            <a:ext cx="4572001" cy="307777"/>
          </a:xfrm>
          <a:prstGeom prst="rect">
            <a:avLst/>
          </a:prstGeom>
          <a:noFill/>
        </p:spPr>
        <p:txBody>
          <a:bodyPr wrap="square" rtlCol="0">
            <a:spAutoFit/>
          </a:bodyPr>
          <a:lstStyle/>
          <a:p>
            <a:pPr algn="ctr"/>
            <a:r>
              <a:rPr lang="en-GB" dirty="0">
                <a:solidFill>
                  <a:srgbClr val="002D72"/>
                </a:solidFill>
              </a:rPr>
              <a:t>Global </a:t>
            </a:r>
            <a:r>
              <a:rPr lang="en-GB" dirty="0" smtClean="0">
                <a:solidFill>
                  <a:srgbClr val="002D72"/>
                </a:solidFill>
              </a:rPr>
              <a:t>Real House Price Index</a:t>
            </a:r>
            <a:endParaRPr lang="en-GB" dirty="0">
              <a:solidFill>
                <a:srgbClr val="002D72"/>
              </a:solidFill>
            </a:endParaRPr>
          </a:p>
        </p:txBody>
      </p:sp>
      <p:pic>
        <p:nvPicPr>
          <p:cNvPr id="15" name="Picture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824611" y="1828800"/>
            <a:ext cx="4067869" cy="4114800"/>
          </a:xfrm>
          <a:prstGeom prst="rect">
            <a:avLst/>
          </a:prstGeom>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51747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2636912"/>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21</a:t>
            </a:fld>
            <a:endParaRPr lang="en-US"/>
          </a:p>
        </p:txBody>
      </p:sp>
      <p:graphicFrame>
        <p:nvGraphicFramePr>
          <p:cNvPr id="8" name="Table 7"/>
          <p:cNvGraphicFramePr>
            <a:graphicFrameLocks noGrp="1"/>
          </p:cNvGraphicFramePr>
          <p:nvPr>
            <p:custDataLst>
              <p:tags r:id="rId3"/>
            </p:custDataLst>
            <p:extLst>
              <p:ext uri="{D42A27DB-BD31-4B8C-83A1-F6EECF244321}">
                <p14:modId xmlns:p14="http://schemas.microsoft.com/office/powerpoint/2010/main" val="1108954409"/>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tx2">
                              <a:lumMod val="75000"/>
                            </a:schemeClr>
                          </a:solidFill>
                          <a:latin typeface="+mn-lt"/>
                          <a:ea typeface="+mn-ea"/>
                          <a:cs typeface="+mn-cs"/>
                        </a:rPr>
                        <a:t>Global Growth: Still Strong,</a:t>
                      </a:r>
                      <a:r>
                        <a:rPr lang="en-GB" altLang="en-US" sz="2200" b="0" kern="1200" baseline="0" dirty="0" smtClean="0">
                          <a:solidFill>
                            <a:schemeClr val="tx2">
                              <a:lumMod val="75000"/>
                            </a:schemeClr>
                          </a:solidFill>
                          <a:latin typeface="+mn-lt"/>
                          <a:ea typeface="+mn-ea"/>
                          <a:cs typeface="+mn-cs"/>
                        </a:rPr>
                        <a:t> But No Longer Strengthening</a:t>
                      </a:r>
                      <a:endParaRPr lang="en-GB" altLang="en-US" sz="2200" b="0" kern="1200" dirty="0" smtClean="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chemeClr val="bg1"/>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baseline="0" dirty="0" smtClean="0">
                          <a:solidFill>
                            <a:srgbClr val="002060"/>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baseline="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baseline="0" dirty="0" smtClean="0">
                          <a:solidFill>
                            <a:srgbClr val="002060"/>
                          </a:solidFill>
                          <a:latin typeface="+mn-lt"/>
                          <a:ea typeface="+mn-ea"/>
                          <a:cs typeface="+mn-cs"/>
                        </a:rPr>
                        <a:t>Are we heading for a Trade War?</a:t>
                      </a: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baseline="0" dirty="0" smtClean="0">
                          <a:solidFill>
                            <a:srgbClr val="002060"/>
                          </a:solidFill>
                          <a:latin typeface="+mn-lt"/>
                          <a:ea typeface="+mn-ea"/>
                          <a:cs typeface="+mn-cs"/>
                        </a:rPr>
                        <a:t>How resilient is India to likely shocks?</a:t>
                      </a:r>
                      <a:endParaRPr lang="en-US" sz="2200" b="0" kern="1200" dirty="0" smtClean="0">
                        <a:solidFill>
                          <a:schemeClr val="tx2"/>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8684671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US" sz="2350" dirty="0" smtClean="0"/>
              <a:t>Monetary Policy </a:t>
            </a:r>
            <a:r>
              <a:rPr lang="en-US" sz="2350" dirty="0"/>
              <a:t>I</a:t>
            </a:r>
            <a:r>
              <a:rPr lang="en-US" sz="2350" dirty="0" smtClean="0"/>
              <a:t>s Tightening </a:t>
            </a:r>
            <a:r>
              <a:rPr lang="en-US" sz="2350" dirty="0"/>
              <a:t>A</a:t>
            </a:r>
            <a:r>
              <a:rPr lang="en-US" sz="2350" dirty="0" smtClean="0"/>
              <a:t>cross AEs</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b="0" dirty="0" smtClean="0">
                <a:solidFill>
                  <a:srgbClr val="00BDF2"/>
                </a:solidFill>
              </a:rPr>
              <a:t>We expect seven out of 10 AE central banks to hike rates in 2018 (Fed: +75bp, BoC: +75bp), raising the average AE policy rate to 1% by end-2018 (highest rate since 2008, largest increase since 2006).</a:t>
            </a:r>
            <a:endParaRPr 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37" name="Slide Number Placeholder 2"/>
          <p:cNvSpPr txBox="1"/>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en-US"/>
            </a:defPPr>
            <a:lvl1pPr algn="l" rtl="0" fontAlgn="base">
              <a:spcBef>
                <a:spcPct val="0"/>
              </a:spcBef>
              <a:spcAft>
                <a:spcPct val="0"/>
              </a:spcAft>
              <a:defRPr sz="800" b="0" kern="1200">
                <a:solidFill>
                  <a:schemeClr val="tx1"/>
                </a:solidFill>
                <a:latin typeface="Arial" pitchFamily="34" charset="0"/>
                <a:ea typeface="+mn-ea"/>
                <a:cs typeface="+mn-cs"/>
              </a:defRPr>
            </a:lvl1pPr>
            <a:lvl2pPr marL="457200" algn="ctr" rtl="0" fontAlgn="base">
              <a:spcBef>
                <a:spcPct val="0"/>
              </a:spcBef>
              <a:spcAft>
                <a:spcPct val="0"/>
              </a:spcAft>
              <a:defRPr sz="1400" b="1" kern="1200">
                <a:solidFill>
                  <a:schemeClr val="tx1"/>
                </a:solidFill>
                <a:latin typeface="Arial" pitchFamily="34" charset="0"/>
                <a:ea typeface="+mn-ea"/>
                <a:cs typeface="+mn-cs"/>
              </a:defRPr>
            </a:lvl2pPr>
            <a:lvl3pPr marL="914400" algn="ctr" rtl="0" fontAlgn="base">
              <a:spcBef>
                <a:spcPct val="0"/>
              </a:spcBef>
              <a:spcAft>
                <a:spcPct val="0"/>
              </a:spcAft>
              <a:defRPr sz="1400" b="1" kern="1200">
                <a:solidFill>
                  <a:schemeClr val="tx1"/>
                </a:solidFill>
                <a:latin typeface="Arial" pitchFamily="34" charset="0"/>
                <a:ea typeface="+mn-ea"/>
                <a:cs typeface="+mn-cs"/>
              </a:defRPr>
            </a:lvl3pPr>
            <a:lvl4pPr marL="1371600" algn="ctr" rtl="0" fontAlgn="base">
              <a:spcBef>
                <a:spcPct val="0"/>
              </a:spcBef>
              <a:spcAft>
                <a:spcPct val="0"/>
              </a:spcAft>
              <a:defRPr sz="1400" b="1" kern="1200">
                <a:solidFill>
                  <a:schemeClr val="tx1"/>
                </a:solidFill>
                <a:latin typeface="Arial" pitchFamily="34" charset="0"/>
                <a:ea typeface="+mn-ea"/>
                <a:cs typeface="+mn-cs"/>
              </a:defRPr>
            </a:lvl4pPr>
            <a:lvl5pPr marL="1828800" algn="ctr" rtl="0" fontAlgn="base">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a:lstStyle>
          <a:p>
            <a:fld id="{A7F2147E-DABB-4D9D-AB5A-7AA97CE200CD}" type="slidenum">
              <a:rPr lang="en-US" smtClean="0">
                <a:solidFill>
                  <a:srgbClr val="53565A"/>
                </a:solidFill>
              </a:rPr>
              <a:t>22</a:t>
            </a:fld>
            <a:endParaRPr lang="en-US">
              <a:solidFill>
                <a:srgbClr val="53565A"/>
              </a:solidFill>
            </a:endParaRPr>
          </a:p>
        </p:txBody>
      </p:sp>
      <p:cxnSp>
        <p:nvCxnSpPr>
          <p:cNvPr id="38"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40" name="Text Box 3"/>
          <p:cNvSpPr txBox="1">
            <a:spLocks noChangeArrowheads="1"/>
          </p:cNvSpPr>
          <p:nvPr/>
        </p:nvSpPr>
        <p:spPr bwMode="auto">
          <a:xfrm>
            <a:off x="5220072" y="6021288"/>
            <a:ext cx="3024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Source: National Central Banks and Citi Research</a:t>
            </a:r>
            <a:endParaRPr lang="en-GB" altLang="en-US" sz="1000" b="0" dirty="0">
              <a:solidFill>
                <a:srgbClr val="53565A"/>
              </a:solidFill>
            </a:endParaRPr>
          </a:p>
        </p:txBody>
      </p:sp>
      <p:sp>
        <p:nvSpPr>
          <p:cNvPr id="20" name="Rectangle 19"/>
          <p:cNvSpPr/>
          <p:nvPr/>
        </p:nvSpPr>
        <p:spPr>
          <a:xfrm>
            <a:off x="1045195" y="1321023"/>
            <a:ext cx="4318893" cy="307777"/>
          </a:xfrm>
          <a:prstGeom prst="rect">
            <a:avLst/>
          </a:prstGeom>
        </p:spPr>
        <p:txBody>
          <a:bodyPr wrap="square">
            <a:spAutoFit/>
          </a:bodyPr>
          <a:lstStyle/>
          <a:p>
            <a:pPr algn="l" fontAlgn="base">
              <a:spcBef>
                <a:spcPct val="0"/>
              </a:spcBef>
              <a:spcAft>
                <a:spcPct val="0"/>
              </a:spcAft>
            </a:pPr>
            <a:r>
              <a:rPr lang="en-US" dirty="0" smtClean="0">
                <a:solidFill>
                  <a:srgbClr val="002D72"/>
                </a:solidFill>
              </a:rPr>
              <a:t>Policy Rate Forecasts and OIS Pricing</a:t>
            </a:r>
            <a:endParaRPr lang="en-US" sz="1400" dirty="0">
              <a:solidFill>
                <a:srgbClr val="002D72"/>
              </a:solidFill>
            </a:endParaRPr>
          </a:p>
        </p:txBody>
      </p:sp>
      <p:sp>
        <p:nvSpPr>
          <p:cNvPr id="21" name="Rectangle 20"/>
          <p:cNvSpPr/>
          <p:nvPr/>
        </p:nvSpPr>
        <p:spPr>
          <a:xfrm>
            <a:off x="6228184" y="1321023"/>
            <a:ext cx="2952328" cy="307777"/>
          </a:xfrm>
          <a:prstGeom prst="rect">
            <a:avLst/>
          </a:prstGeom>
        </p:spPr>
        <p:txBody>
          <a:bodyPr wrap="square">
            <a:spAutoFit/>
          </a:bodyPr>
          <a:lstStyle/>
          <a:p>
            <a:pPr algn="l" fontAlgn="base">
              <a:spcBef>
                <a:spcPct val="0"/>
              </a:spcBef>
              <a:spcAft>
                <a:spcPct val="0"/>
              </a:spcAft>
            </a:pPr>
            <a:r>
              <a:rPr lang="en-US" dirty="0" smtClean="0">
                <a:solidFill>
                  <a:srgbClr val="002D72"/>
                </a:solidFill>
              </a:rPr>
              <a:t>AE Policy Rates</a:t>
            </a:r>
            <a:endParaRPr lang="en-US" sz="1400" dirty="0">
              <a:solidFill>
                <a:srgbClr val="002D72"/>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A7F2147E-DABB-4D9D-AB5A-7AA97CE200CD}" type="slidenum">
              <a:rPr lang="en-US" smtClean="0"/>
              <a:t>22</a:t>
            </a:fld>
            <a:endParaRPr lang="en-US"/>
          </a:p>
        </p:txBody>
      </p:sp>
      <p:sp>
        <p:nvSpPr>
          <p:cNvPr id="15" name="Text Box 3"/>
          <p:cNvSpPr txBox="1">
            <a:spLocks noChangeArrowheads="1"/>
          </p:cNvSpPr>
          <p:nvPr/>
        </p:nvSpPr>
        <p:spPr bwMode="auto">
          <a:xfrm>
            <a:off x="262133" y="6381328"/>
            <a:ext cx="41384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a:solidFill>
                  <a:srgbClr val="53565A"/>
                </a:solidFill>
              </a:rPr>
              <a:t>Note: Apr-18 is 16 April, 2018; Mar-18 is 20 March, 2018; Dec-16 is 28 December, 2016. OIS aggregate without Norway and Switzerland. Sources: Bloomberg, National Central Banks and Citi Research</a:t>
            </a:r>
            <a:endParaRPr lang="en-GB" altLang="en-US" sz="1000" b="0" dirty="0">
              <a:solidFill>
                <a:srgbClr val="53565A"/>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814841259"/>
              </p:ext>
            </p:extLst>
          </p:nvPr>
        </p:nvGraphicFramePr>
        <p:xfrm>
          <a:off x="150813" y="2075746"/>
          <a:ext cx="4176091" cy="3344666"/>
        </p:xfrm>
        <a:graphic>
          <a:graphicData uri="http://schemas.openxmlformats.org/drawingml/2006/table">
            <a:tbl>
              <a:tblPr firstRow="1" firstCol="1" bandRow="1"/>
              <a:tblGrid>
                <a:gridCol w="533012"/>
                <a:gridCol w="378588"/>
                <a:gridCol w="436704"/>
                <a:gridCol w="358662"/>
                <a:gridCol w="402665"/>
                <a:gridCol w="402665"/>
                <a:gridCol w="436704"/>
                <a:gridCol w="410968"/>
                <a:gridCol w="371116"/>
                <a:gridCol w="445007"/>
              </a:tblGrid>
              <a:tr h="257282">
                <a:tc>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a:noFill/>
                    </a:lnB>
                    <a:solidFill>
                      <a:srgbClr val="FFFFFF"/>
                    </a:solidFill>
                  </a:tcPr>
                </a:tc>
                <a:tc rowSpan="3">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Current Policy Rate</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End-2018</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31750" marR="0" algn="ctr">
                        <a:lnSpc>
                          <a:spcPts val="800"/>
                        </a:lnSpc>
                        <a:spcBef>
                          <a:spcPts val="0"/>
                        </a:spcBef>
                        <a:spcAft>
                          <a:spcPts val="0"/>
                        </a:spcAft>
                      </a:pPr>
                      <a:r>
                        <a:rPr lang="en-US" sz="900" b="1" kern="0" dirty="0">
                          <a:solidFill>
                            <a:srgbClr val="000000"/>
                          </a:solidFill>
                          <a:effectLst/>
                          <a:latin typeface="Arial Narrow"/>
                          <a:ea typeface="Calibri"/>
                          <a:cs typeface="Arial Narrow"/>
                        </a:rPr>
                        <a:t>End-2019</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5923">
                <a:tc>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a:noFill/>
                    </a:lnB>
                    <a:solidFill>
                      <a:srgbClr val="FFFFFF"/>
                    </a:solidFill>
                  </a:tcPr>
                </a:tc>
                <a:tc vMerge="1">
                  <a:txBody>
                    <a:bodyPr/>
                    <a:lstStyle/>
                    <a:p>
                      <a:endParaRPr lang="en-US"/>
                    </a:p>
                  </a:txBody>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Citi </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gridSpan="3">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Priced in OIS curve as of</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Citi</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31750" marR="0" algn="ctr">
                        <a:lnSpc>
                          <a:spcPts val="800"/>
                        </a:lnSpc>
                        <a:spcBef>
                          <a:spcPts val="0"/>
                        </a:spcBef>
                        <a:spcAft>
                          <a:spcPts val="0"/>
                        </a:spcAft>
                      </a:pPr>
                      <a:r>
                        <a:rPr lang="en-US" sz="900" b="1" kern="0" dirty="0">
                          <a:solidFill>
                            <a:srgbClr val="000000"/>
                          </a:solidFill>
                          <a:effectLst/>
                          <a:latin typeface="Arial Narrow"/>
                          <a:ea typeface="Calibri"/>
                          <a:cs typeface="Arial Narrow"/>
                        </a:rPr>
                        <a:t>Priced in OIS curve as of</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r>
              <a:tr h="385923">
                <a:tc>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Forecast </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Apr-18</a:t>
                      </a:r>
                      <a:endParaRPr lang="en-US" sz="900" kern="900" dirty="0">
                        <a:effectLst/>
                        <a:latin typeface="Arial"/>
                        <a:ea typeface="MS PGothic"/>
                      </a:endParaRPr>
                    </a:p>
                  </a:txBody>
                  <a:tcPr marL="0" marR="2286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Mar-18</a:t>
                      </a:r>
                      <a:endParaRPr lang="en-US" sz="900" kern="900" dirty="0">
                        <a:effectLst/>
                        <a:latin typeface="Arial"/>
                        <a:ea typeface="MS PGothic"/>
                      </a:endParaRPr>
                    </a:p>
                  </a:txBody>
                  <a:tcPr marL="0" marR="2286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Dec-16</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nSpc>
                          <a:spcPts val="800"/>
                        </a:lnSpc>
                        <a:spcBef>
                          <a:spcPts val="0"/>
                        </a:spcBef>
                        <a:spcAft>
                          <a:spcPts val="0"/>
                        </a:spcAft>
                      </a:pPr>
                      <a:r>
                        <a:rPr lang="en-US" sz="900" b="1" kern="0" dirty="0">
                          <a:solidFill>
                            <a:srgbClr val="000000"/>
                          </a:solidFill>
                          <a:effectLst/>
                          <a:latin typeface="Arial Narrow"/>
                          <a:ea typeface="Calibri"/>
                          <a:cs typeface="Arial Narrow"/>
                        </a:rPr>
                        <a:t>Forecast </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Apr-18</a:t>
                      </a:r>
                      <a:endParaRPr lang="en-US" sz="900" kern="900" dirty="0">
                        <a:effectLst/>
                        <a:latin typeface="Arial"/>
                        <a:ea typeface="MS PGothic"/>
                      </a:endParaRPr>
                    </a:p>
                  </a:txBody>
                  <a:tcPr marL="0" marR="2286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Mar-18</a:t>
                      </a:r>
                      <a:endParaRPr lang="en-US" sz="900" kern="900" dirty="0">
                        <a:effectLst/>
                        <a:latin typeface="Arial"/>
                        <a:ea typeface="MS PGothic"/>
                      </a:endParaRPr>
                    </a:p>
                  </a:txBody>
                  <a:tcPr marL="0" marR="2286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Dec-16</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r h="257282">
                <a:tc>
                  <a:txBody>
                    <a:bodyPr/>
                    <a:lstStyle/>
                    <a:p>
                      <a:pPr marL="0" marR="0" algn="ctr">
                        <a:lnSpc>
                          <a:spcPct val="100000"/>
                        </a:lnSpc>
                        <a:spcBef>
                          <a:spcPts val="0"/>
                        </a:spcBef>
                        <a:spcAft>
                          <a:spcPts val="0"/>
                        </a:spcAft>
                      </a:pPr>
                      <a:r>
                        <a:rPr lang="en-US" sz="1000" b="1" kern="0" dirty="0">
                          <a:solidFill>
                            <a:srgbClr val="000000"/>
                          </a:solidFill>
                          <a:effectLst/>
                          <a:latin typeface="Arial Narrow"/>
                          <a:ea typeface="Calibri"/>
                          <a:cs typeface="Arial Narrow"/>
                        </a:rPr>
                        <a:t>AE</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0.72</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0.99</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1.03</a:t>
                      </a:r>
                      <a:endParaRPr lang="en-US" sz="1000" kern="90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1.07</a:t>
                      </a:r>
                      <a:endParaRPr lang="en-US" sz="1000" kern="90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dirty="0">
                          <a:solidFill>
                            <a:srgbClr val="000000"/>
                          </a:solidFill>
                          <a:effectLst/>
                          <a:latin typeface="Arial Narrow"/>
                          <a:ea typeface="MS PGothic"/>
                          <a:cs typeface="Times New Roman"/>
                        </a:rPr>
                        <a:t>0.80</a:t>
                      </a:r>
                      <a:endParaRPr lang="en-US" sz="100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1.51</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1.47</a:t>
                      </a:r>
                      <a:endParaRPr lang="en-US" sz="1000" kern="90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1.36</a:t>
                      </a:r>
                      <a:endParaRPr lang="en-US" sz="1000" kern="90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1.01</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US</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1.625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2.125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2.16</a:t>
                      </a:r>
                      <a:endParaRPr lang="en-US" sz="1000" kern="900">
                        <a:solidFill>
                          <a:srgbClr val="000000"/>
                        </a:solidFill>
                        <a:effectLst/>
                        <a:latin typeface="Arial"/>
                        <a:ea typeface="MS PGothic"/>
                        <a:cs typeface="Times New Roman"/>
                      </a:endParaRP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2.23</a:t>
                      </a:r>
                      <a:endParaRPr lang="en-US" sz="1000" kern="900">
                        <a:solidFill>
                          <a:srgbClr val="000000"/>
                        </a:solidFill>
                        <a:effectLst/>
                        <a:latin typeface="Arial"/>
                        <a:ea typeface="MS PGothic"/>
                        <a:cs typeface="Times New Roman"/>
                      </a:endParaRP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1.66</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2.88</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2.79</a:t>
                      </a:r>
                      <a:endParaRPr lang="en-US" sz="1000" kern="900">
                        <a:solidFill>
                          <a:srgbClr val="000000"/>
                        </a:solidFill>
                        <a:effectLst/>
                        <a:latin typeface="Arial"/>
                        <a:ea typeface="MS PGothic"/>
                        <a:cs typeface="Times New Roman"/>
                      </a:endParaRP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2.44</a:t>
                      </a:r>
                      <a:endParaRPr lang="en-US" sz="1000" kern="900">
                        <a:solidFill>
                          <a:srgbClr val="000000"/>
                        </a:solidFill>
                        <a:effectLst/>
                        <a:latin typeface="Arial"/>
                        <a:ea typeface="MS PGothic"/>
                        <a:cs typeface="Times New Roman"/>
                      </a:endParaRP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1.92</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Euro area</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-0.40</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-0.40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-0.38</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-0.38</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-0.32</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-0.06</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0.09</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-0.13</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Japan</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-0.10</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-0.10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-0.04</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-0.10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0.00</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-0.03</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UK</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0.50</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0.75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0.94</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0.94</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0.55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1.00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1.18</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1.20</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0.75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Canada</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1.25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1.75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1.82</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1.81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1.07</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2.50</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2.19</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2.21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1.31</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Australia</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1.50</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1.75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1.63</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1.66</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2.12</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2.25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2.16</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2.44</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NZ</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0.50</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0.75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1.25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57282">
                <a:tc>
                  <a:txBody>
                    <a:bodyPr/>
                    <a:lstStyle/>
                    <a:p>
                      <a:pPr marL="0" marR="0" algn="ctr">
                        <a:lnSpc>
                          <a:spcPct val="100000"/>
                        </a:lnSpc>
                        <a:spcBef>
                          <a:spcPts val="0"/>
                        </a:spcBef>
                        <a:spcAft>
                          <a:spcPts val="0"/>
                        </a:spcAft>
                      </a:pPr>
                      <a:r>
                        <a:rPr lang="en-US" sz="1000" kern="0" dirty="0">
                          <a:solidFill>
                            <a:srgbClr val="000000"/>
                          </a:solidFill>
                          <a:effectLst/>
                          <a:latin typeface="Arial Narrow"/>
                          <a:ea typeface="Calibri"/>
                          <a:cs typeface="Arial Narrow"/>
                        </a:rPr>
                        <a:t>Sweden</a:t>
                      </a:r>
                      <a:endParaRPr lang="en-US" sz="10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1.75</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1.75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1.87</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1.89</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2.88</a:t>
                      </a:r>
                      <a:endParaRPr lang="en-US" sz="1000" kern="90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2.25</a:t>
                      </a:r>
                      <a:endParaRPr lang="en-US" sz="1000" kern="90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2.31</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a:solidFill>
                            <a:srgbClr val="000000"/>
                          </a:solidFill>
                          <a:effectLst/>
                          <a:latin typeface="Arial Narrow"/>
                          <a:ea typeface="MS PGothic"/>
                          <a:cs typeface="Times New Roman"/>
                        </a:rPr>
                        <a:t>2.39</a:t>
                      </a:r>
                      <a:endParaRPr lang="en-US" sz="1000" kern="90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1000" kern="900" dirty="0">
                          <a:solidFill>
                            <a:srgbClr val="000000"/>
                          </a:solidFill>
                          <a:effectLst/>
                          <a:latin typeface="Arial Narrow"/>
                          <a:ea typeface="MS PGothic"/>
                          <a:cs typeface="Times New Roman"/>
                        </a:rPr>
                        <a:t>3.24</a:t>
                      </a:r>
                      <a:endParaRPr lang="en-US" sz="100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r>
            </a:tbl>
          </a:graphicData>
        </a:graphic>
      </p:graphicFrame>
    </p:spTree>
    <p:custDataLst>
      <p:tags r:id="rId1"/>
    </p:custDataLst>
    <p:extLst>
      <p:ext uri="{BB962C8B-B14F-4D97-AF65-F5344CB8AC3E}">
        <p14:creationId xmlns:p14="http://schemas.microsoft.com/office/powerpoint/2010/main" val="13503270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8560"/>
          </a:xfrm>
          <a:noFill/>
        </p:spPr>
        <p:txBody>
          <a:bodyPr/>
          <a:lstStyle/>
          <a:p>
            <a:pPr>
              <a:lnSpc>
                <a:spcPts val="3000"/>
              </a:lnSpc>
            </a:pPr>
            <a:r>
              <a:rPr lang="en-US" sz="2350" dirty="0" smtClean="0"/>
              <a:t>Global Tapering Will Boost Net Supply of Government Bonds</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dirty="0" smtClean="0">
                <a:solidFill>
                  <a:schemeClr val="accent1"/>
                </a:solidFill>
              </a:rPr>
              <a:t>Net supply of relevant assets is rising by roughly $2trn by end-2019. We think the direct effect of global tapering on the real economy is limited, but major asset market corrections could trigger or cause a global slowdown.</a:t>
            </a: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8" name="Rectangle 17"/>
          <p:cNvSpPr/>
          <p:nvPr/>
        </p:nvSpPr>
        <p:spPr>
          <a:xfrm>
            <a:off x="5089856" y="1283197"/>
            <a:ext cx="3900157" cy="307777"/>
          </a:xfrm>
          <a:prstGeom prst="rect">
            <a:avLst/>
          </a:prstGeom>
        </p:spPr>
        <p:txBody>
          <a:bodyPr wrap="square">
            <a:spAutoFit/>
          </a:bodyPr>
          <a:lstStyle/>
          <a:p>
            <a:r>
              <a:rPr lang="en-US" dirty="0" smtClean="0">
                <a:solidFill>
                  <a:schemeClr val="tx2"/>
                </a:solidFill>
              </a:rPr>
              <a:t>Securities Net </a:t>
            </a:r>
            <a:r>
              <a:rPr lang="en-US" dirty="0" err="1" smtClean="0">
                <a:solidFill>
                  <a:schemeClr val="tx2"/>
                </a:solidFill>
              </a:rPr>
              <a:t>Net</a:t>
            </a:r>
            <a:r>
              <a:rPr lang="en-US" dirty="0" smtClean="0">
                <a:solidFill>
                  <a:schemeClr val="tx2"/>
                </a:solidFill>
              </a:rPr>
              <a:t> Supply</a:t>
            </a:r>
            <a:endParaRPr lang="en-US" dirty="0">
              <a:solidFill>
                <a:schemeClr val="tx2"/>
              </a:solidFill>
            </a:endParaRPr>
          </a:p>
        </p:txBody>
      </p:sp>
      <p:sp>
        <p:nvSpPr>
          <p:cNvPr id="14" name="TextBox 13"/>
          <p:cNvSpPr txBox="1"/>
          <p:nvPr/>
        </p:nvSpPr>
        <p:spPr>
          <a:xfrm>
            <a:off x="8382000" y="6488668"/>
            <a:ext cx="762000" cy="369332"/>
          </a:xfrm>
          <a:prstGeom prst="rect">
            <a:avLst/>
          </a:prstGeom>
          <a:solidFill>
            <a:schemeClr val="bg1"/>
          </a:solidFill>
        </p:spPr>
        <p:txBody>
          <a:bodyPr wrap="square" rtlCol="0">
            <a:spAutoFit/>
          </a:bodyPr>
          <a:lstStyle/>
          <a:p>
            <a:endParaRPr lang="en-US"/>
          </a:p>
        </p:txBody>
      </p:sp>
      <p:sp>
        <p:nvSpPr>
          <p:cNvPr id="8" name="Rectangle 7"/>
          <p:cNvSpPr/>
          <p:nvPr/>
        </p:nvSpPr>
        <p:spPr>
          <a:xfrm>
            <a:off x="527827" y="1203485"/>
            <a:ext cx="3900157" cy="523220"/>
          </a:xfrm>
          <a:prstGeom prst="rect">
            <a:avLst/>
          </a:prstGeom>
        </p:spPr>
        <p:txBody>
          <a:bodyPr wrap="square">
            <a:spAutoFit/>
          </a:bodyPr>
          <a:lstStyle/>
          <a:p>
            <a:r>
              <a:rPr lang="en-US" dirty="0">
                <a:solidFill>
                  <a:schemeClr val="tx2"/>
                </a:solidFill>
              </a:rPr>
              <a:t>Central </a:t>
            </a:r>
            <a:r>
              <a:rPr lang="en-US" dirty="0" smtClean="0">
                <a:solidFill>
                  <a:schemeClr val="tx2"/>
                </a:solidFill>
              </a:rPr>
              <a:t>Bank Net Asset Purchases </a:t>
            </a:r>
            <a:r>
              <a:rPr lang="en-US" dirty="0">
                <a:solidFill>
                  <a:schemeClr val="tx2"/>
                </a:solidFill>
              </a:rPr>
              <a:t>are </a:t>
            </a:r>
            <a:r>
              <a:rPr lang="en-US" dirty="0" smtClean="0">
                <a:solidFill>
                  <a:schemeClr val="tx2"/>
                </a:solidFill>
              </a:rPr>
              <a:t>Tumbling</a:t>
            </a:r>
            <a:endParaRPr lang="en-US" dirty="0">
              <a:solidFill>
                <a:schemeClr val="tx2"/>
              </a:solidFill>
            </a:endParaRPr>
          </a:p>
        </p:txBody>
      </p:sp>
      <p:sp>
        <p:nvSpPr>
          <p:cNvPr id="15" name="Text Box 3"/>
          <p:cNvSpPr txBox="1">
            <a:spLocks noChangeArrowheads="1"/>
          </p:cNvSpPr>
          <p:nvPr/>
        </p:nvSpPr>
        <p:spPr bwMode="auto">
          <a:xfrm>
            <a:off x="197296" y="5962651"/>
            <a:ext cx="411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a:solidFill>
                  <a:srgbClr val="53565A"/>
                </a:solidFill>
              </a:rPr>
              <a:t>Source: National Central Banks and Citi Research</a:t>
            </a:r>
            <a:endParaRPr lang="en-GB" altLang="en-US" sz="1000" b="0">
              <a:solidFill>
                <a:srgbClr val="53565A"/>
              </a:solidFill>
            </a:endParaRPr>
          </a:p>
        </p:txBody>
      </p:sp>
      <p:sp>
        <p:nvSpPr>
          <p:cNvPr id="16" name="Text Box 3"/>
          <p:cNvSpPr txBox="1">
            <a:spLocks noChangeArrowheads="1"/>
          </p:cNvSpPr>
          <p:nvPr/>
        </p:nvSpPr>
        <p:spPr bwMode="auto">
          <a:xfrm>
            <a:off x="5007428" y="5924551"/>
            <a:ext cx="4114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GB" altLang="en-US" sz="1000" b="0" dirty="0">
                <a:solidFill>
                  <a:srgbClr val="53565A"/>
                </a:solidFill>
              </a:rPr>
              <a:t>Note: </a:t>
            </a:r>
            <a:r>
              <a:rPr lang="en-US" altLang="en-US" sz="1000" b="0" dirty="0">
                <a:solidFill>
                  <a:srgbClr val="53565A"/>
                </a:solidFill>
              </a:rPr>
              <a:t>net </a:t>
            </a:r>
            <a:r>
              <a:rPr lang="en-US" altLang="en-US" sz="1000" b="0" dirty="0" err="1">
                <a:solidFill>
                  <a:srgbClr val="53565A"/>
                </a:solidFill>
              </a:rPr>
              <a:t>net</a:t>
            </a:r>
            <a:r>
              <a:rPr lang="en-US" altLang="en-US" sz="1000" b="0" dirty="0">
                <a:solidFill>
                  <a:srgbClr val="53565A"/>
                </a:solidFill>
              </a:rPr>
              <a:t> supply is net supply after deducting central bank net purchases. ‘Other’ includes Eurozone corporate and covered bonds, and UK Gilts</a:t>
            </a:r>
            <a:r>
              <a:rPr lang="en-US" altLang="en-US" sz="1000" b="0" dirty="0" smtClean="0">
                <a:solidFill>
                  <a:srgbClr val="53565A"/>
                </a:solidFill>
              </a:rPr>
              <a:t>. </a:t>
            </a:r>
          </a:p>
          <a:p>
            <a:pPr eaLnBrk="1" hangingPunct="1">
              <a:spcBef>
                <a:spcPct val="50000"/>
              </a:spcBef>
              <a:buClrTx/>
              <a:buNone/>
            </a:pPr>
            <a:r>
              <a:rPr lang="en-US" altLang="en-US" sz="1000" b="0" dirty="0" smtClean="0">
                <a:solidFill>
                  <a:srgbClr val="53565A"/>
                </a:solidFill>
              </a:rPr>
              <a:t>Source</a:t>
            </a:r>
            <a:r>
              <a:rPr lang="en-US" altLang="en-US" sz="1000" b="0" dirty="0">
                <a:solidFill>
                  <a:srgbClr val="53565A"/>
                </a:solidFill>
              </a:rPr>
              <a:t>: National Central banks and Citi Research</a:t>
            </a:r>
            <a:endParaRPr lang="en-GB" altLang="en-US" sz="1000" b="0" dirty="0">
              <a:solidFill>
                <a:srgbClr val="53565A"/>
              </a:solidFill>
            </a:endParaRPr>
          </a:p>
        </p:txBody>
      </p:sp>
      <p:sp>
        <p:nvSpPr>
          <p:cNvPr id="17" name="Text Box 3"/>
          <p:cNvSpPr txBox="1">
            <a:spLocks noChangeArrowheads="1"/>
          </p:cNvSpPr>
          <p:nvPr/>
        </p:nvSpPr>
        <p:spPr bwMode="auto">
          <a:xfrm>
            <a:off x="1187624" y="1828800"/>
            <a:ext cx="2232248" cy="246221"/>
          </a:xfrm>
          <a:prstGeom prst="rect">
            <a:avLst/>
          </a:prstGeom>
          <a:solidFill>
            <a:schemeClr val="bg1"/>
          </a:solidFill>
          <a:ln>
            <a:noFill/>
          </a:ln>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endParaRPr lang="en-GB" altLang="en-US" sz="1000" b="0">
              <a:solidFill>
                <a:srgbClr val="53565A"/>
              </a:solidFill>
            </a:endParaRPr>
          </a:p>
        </p:txBody>
      </p:sp>
      <p:sp>
        <p:nvSpPr>
          <p:cNvPr id="19" name="Text Box 3"/>
          <p:cNvSpPr txBox="1">
            <a:spLocks noChangeArrowheads="1"/>
          </p:cNvSpPr>
          <p:nvPr/>
        </p:nvSpPr>
        <p:spPr bwMode="auto">
          <a:xfrm>
            <a:off x="5940152" y="1830955"/>
            <a:ext cx="2232248" cy="246221"/>
          </a:xfrm>
          <a:prstGeom prst="rect">
            <a:avLst/>
          </a:prstGeom>
          <a:solidFill>
            <a:schemeClr val="bg1"/>
          </a:solidFill>
          <a:ln>
            <a:noFill/>
          </a:ln>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endParaRPr lang="en-GB" altLang="en-US" sz="1000" b="0">
              <a:solidFill>
                <a:srgbClr val="53565A"/>
              </a:solidFill>
            </a:endParaRPr>
          </a:p>
        </p:txBody>
      </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46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A7F2147E-DABB-4D9D-AB5A-7AA97CE200CD}" type="slidenum">
              <a:rPr lang="en-US" smtClean="0"/>
              <a:t>23</a:t>
            </a:fld>
            <a:endParaRPr lang="en-US"/>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27" y="1700808"/>
            <a:ext cx="4089069" cy="425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922967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lgn="l" eaLnBrk="0" hangingPunct="0">
              <a:spcBef>
                <a:spcPct val="75000"/>
              </a:spcBef>
              <a:buClr>
                <a:srgbClr val="DC241F"/>
              </a:buClr>
              <a:buFont typeface="Wingdings 2" pitchFamily="18" charset="2"/>
              <a:buChar char=""/>
              <a:defRPr sz="1400">
                <a:solidFill>
                  <a:schemeClr val="tx1"/>
                </a:solidFill>
                <a:latin typeface="Arial" pitchFamily="34" charset="0"/>
              </a:defRPr>
            </a:lvl1pPr>
            <a:lvl2pPr marL="742950" indent="-285750" algn="l" eaLnBrk="0" hangingPunct="0">
              <a:spcBef>
                <a:spcPct val="25000"/>
              </a:spcBef>
              <a:buClr>
                <a:srgbClr val="DC241F"/>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pitchFamily="34" charset="0"/>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pitchFamily="34" charset="0"/>
              </a:defRPr>
            </a:lvl4pPr>
            <a:lvl5pPr marL="2057400" indent="-228600" algn="l" eaLnBrk="0" hangingPunct="0">
              <a:spcBef>
                <a:spcPct val="25000"/>
              </a:spcBef>
              <a:buClr>
                <a:srgbClr val="DC241F"/>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9pPr>
          </a:lstStyle>
          <a:p>
            <a:pPr algn="r" eaLnBrk="1" hangingPunct="1">
              <a:spcBef>
                <a:spcPct val="0"/>
              </a:spcBef>
              <a:buClrTx/>
              <a:buFontTx/>
              <a:buNone/>
            </a:pPr>
            <a:fld id="{233A147D-E86C-465C-AB13-D37A8A51E6F3}" type="slidenum">
              <a:rPr lang="en-US" altLang="en-US" sz="800" smtClean="0">
                <a:solidFill>
                  <a:srgbClr val="53565A"/>
                </a:solidFill>
              </a:rPr>
              <a:pPr algn="r" eaLnBrk="1" hangingPunct="1">
                <a:spcBef>
                  <a:spcPct val="0"/>
                </a:spcBef>
                <a:buClrTx/>
                <a:buFontTx/>
                <a:buNone/>
              </a:pPr>
              <a:t>24</a:t>
            </a:fld>
            <a:endParaRPr lang="en-US" altLang="en-US" sz="800" dirty="0" smtClean="0">
              <a:solidFill>
                <a:srgbClr val="53565A"/>
              </a:solidFill>
            </a:endParaRPr>
          </a:p>
        </p:txBody>
      </p:sp>
      <p:sp>
        <p:nvSpPr>
          <p:cNvPr id="3075" name="Rectangle 2"/>
          <p:cNvSpPr>
            <a:spLocks noGrp="1" noChangeArrowheads="1"/>
          </p:cNvSpPr>
          <p:nvPr>
            <p:ph type="title" idx="4294967295"/>
          </p:nvPr>
        </p:nvSpPr>
        <p:spPr>
          <a:xfrm>
            <a:off x="204665" y="84138"/>
            <a:ext cx="8625009" cy="369332"/>
          </a:xfrm>
        </p:spPr>
        <p:txBody>
          <a:bodyPr/>
          <a:lstStyle/>
          <a:p>
            <a:pPr eaLnBrk="1" hangingPunct="1"/>
            <a:r>
              <a:rPr lang="en-US" altLang="en-US" sz="2350" dirty="0" smtClean="0">
                <a:solidFill>
                  <a:srgbClr val="003399"/>
                </a:solidFill>
              </a:rPr>
              <a:t>US – Market Has Been Moving Toward Dots </a:t>
            </a:r>
          </a:p>
        </p:txBody>
      </p:sp>
      <p:sp>
        <p:nvSpPr>
          <p:cNvPr id="18" name="Text Box 6"/>
          <p:cNvSpPr txBox="1">
            <a:spLocks noChangeArrowheads="1"/>
          </p:cNvSpPr>
          <p:nvPr/>
        </p:nvSpPr>
        <p:spPr bwMode="auto">
          <a:xfrm>
            <a:off x="114299" y="6458743"/>
            <a:ext cx="408574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04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buFont typeface="ZapfDingbats" pitchFamily="82" charset="2"/>
              <a:buNone/>
            </a:pPr>
            <a:r>
              <a:rPr lang="en-US" sz="1000" b="0" dirty="0">
                <a:solidFill>
                  <a:srgbClr val="53565A"/>
                </a:solidFill>
              </a:rPr>
              <a:t>Source: Citi </a:t>
            </a:r>
            <a:r>
              <a:rPr lang="en-US" sz="1000" b="0" dirty="0" smtClean="0">
                <a:solidFill>
                  <a:srgbClr val="53565A"/>
                </a:solidFill>
              </a:rPr>
              <a:t>Research,  Federal Reserve</a:t>
            </a:r>
            <a:endParaRPr lang="en-US" sz="1000" b="0" dirty="0">
              <a:solidFill>
                <a:srgbClr val="53565A"/>
              </a:solidFill>
            </a:endParaRPr>
          </a:p>
        </p:txBody>
      </p:sp>
      <p:sp>
        <p:nvSpPr>
          <p:cNvPr id="19" name="5-Point Star 18"/>
          <p:cNvSpPr/>
          <p:nvPr/>
        </p:nvSpPr>
        <p:spPr bwMode="auto">
          <a:xfrm>
            <a:off x="1006967" y="656460"/>
            <a:ext cx="139959" cy="102637"/>
          </a:xfrm>
          <a:prstGeom prst="star5">
            <a:avLst/>
          </a:prstGeom>
          <a:solidFill>
            <a:srgbClr val="00B050"/>
          </a:solidFill>
          <a:ln w="6350" cap="flat" cmpd="sng" algn="ctr">
            <a:solidFill>
              <a:srgbClr val="00B050"/>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1278294" y="578498"/>
            <a:ext cx="1912775" cy="307777"/>
          </a:xfrm>
          <a:prstGeom prst="rect">
            <a:avLst/>
          </a:prstGeom>
          <a:noFill/>
        </p:spPr>
        <p:txBody>
          <a:bodyPr wrap="square" rtlCol="0">
            <a:spAutoFit/>
          </a:bodyPr>
          <a:lstStyle/>
          <a:p>
            <a:pPr algn="l"/>
            <a:r>
              <a:rPr lang="en-US" dirty="0" smtClean="0"/>
              <a:t>Market Pricing</a:t>
            </a:r>
            <a:endParaRPr lang="en-US" dirty="0"/>
          </a:p>
        </p:txBody>
      </p:sp>
      <p:sp>
        <p:nvSpPr>
          <p:cNvPr id="20" name="Oval 19"/>
          <p:cNvSpPr/>
          <p:nvPr/>
        </p:nvSpPr>
        <p:spPr bwMode="auto">
          <a:xfrm>
            <a:off x="2976465" y="651695"/>
            <a:ext cx="177282" cy="167951"/>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1" name="TextBox 20"/>
          <p:cNvSpPr txBox="1"/>
          <p:nvPr/>
        </p:nvSpPr>
        <p:spPr>
          <a:xfrm>
            <a:off x="3243652" y="605208"/>
            <a:ext cx="1912775" cy="307777"/>
          </a:xfrm>
          <a:prstGeom prst="rect">
            <a:avLst/>
          </a:prstGeom>
          <a:noFill/>
        </p:spPr>
        <p:txBody>
          <a:bodyPr wrap="square" rtlCol="0">
            <a:spAutoFit/>
          </a:bodyPr>
          <a:lstStyle/>
          <a:p>
            <a:pPr algn="l"/>
            <a:r>
              <a:rPr lang="en-US" dirty="0" smtClean="0"/>
              <a:t>Median</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294" y="1052343"/>
            <a:ext cx="6490345" cy="497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2234681" y="3538936"/>
            <a:ext cx="203719" cy="245364"/>
          </a:xfrm>
          <a:prstGeom prst="ellipse">
            <a:avLst/>
          </a:prstGeom>
          <a:noFill/>
          <a:ln w="19050" cap="flat" cmpd="sng" algn="ctr">
            <a:solidFill>
              <a:srgbClr val="DC241F"/>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2" name="Oval 21"/>
          <p:cNvSpPr/>
          <p:nvPr/>
        </p:nvSpPr>
        <p:spPr bwMode="auto">
          <a:xfrm>
            <a:off x="3587808" y="2887773"/>
            <a:ext cx="203719" cy="245364"/>
          </a:xfrm>
          <a:prstGeom prst="ellipse">
            <a:avLst/>
          </a:prstGeom>
          <a:noFill/>
          <a:ln w="19050" cap="flat" cmpd="sng" algn="ctr">
            <a:solidFill>
              <a:srgbClr val="DC241F"/>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3" name="Oval 22"/>
          <p:cNvSpPr/>
          <p:nvPr/>
        </p:nvSpPr>
        <p:spPr bwMode="auto">
          <a:xfrm>
            <a:off x="5054567" y="2527554"/>
            <a:ext cx="203719" cy="245364"/>
          </a:xfrm>
          <a:prstGeom prst="ellipse">
            <a:avLst/>
          </a:prstGeom>
          <a:noFill/>
          <a:ln w="19050" cap="flat" cmpd="sng" algn="ctr">
            <a:solidFill>
              <a:srgbClr val="DC241F"/>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4" name="Oval 23"/>
          <p:cNvSpPr/>
          <p:nvPr/>
        </p:nvSpPr>
        <p:spPr bwMode="auto">
          <a:xfrm>
            <a:off x="6520352" y="2926728"/>
            <a:ext cx="203719" cy="302791"/>
          </a:xfrm>
          <a:prstGeom prst="ellipse">
            <a:avLst/>
          </a:prstGeom>
          <a:noFill/>
          <a:ln w="19050" cap="flat" cmpd="sng" algn="ctr">
            <a:solidFill>
              <a:srgbClr val="DC241F"/>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5" name="5-Point Star 24"/>
          <p:cNvSpPr/>
          <p:nvPr/>
        </p:nvSpPr>
        <p:spPr bwMode="auto">
          <a:xfrm>
            <a:off x="2104868" y="3610299"/>
            <a:ext cx="139959" cy="102637"/>
          </a:xfrm>
          <a:prstGeom prst="star5">
            <a:avLst/>
          </a:prstGeom>
          <a:solidFill>
            <a:srgbClr val="00B050"/>
          </a:solidFill>
          <a:ln w="6350" cap="flat" cmpd="sng" algn="ctr">
            <a:solidFill>
              <a:srgbClr val="00B050"/>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6" name="5-Point Star 25"/>
          <p:cNvSpPr/>
          <p:nvPr/>
        </p:nvSpPr>
        <p:spPr bwMode="auto">
          <a:xfrm>
            <a:off x="3619687" y="3252528"/>
            <a:ext cx="139959" cy="102637"/>
          </a:xfrm>
          <a:prstGeom prst="star5">
            <a:avLst/>
          </a:prstGeom>
          <a:solidFill>
            <a:srgbClr val="00B050"/>
          </a:solidFill>
          <a:ln w="6350" cap="flat" cmpd="sng" algn="ctr">
            <a:solidFill>
              <a:srgbClr val="00B050"/>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
        <p:nvSpPr>
          <p:cNvPr id="27" name="5-Point Star 26"/>
          <p:cNvSpPr/>
          <p:nvPr/>
        </p:nvSpPr>
        <p:spPr bwMode="auto">
          <a:xfrm>
            <a:off x="5054567" y="3218029"/>
            <a:ext cx="139959" cy="102637"/>
          </a:xfrm>
          <a:prstGeom prst="star5">
            <a:avLst/>
          </a:prstGeom>
          <a:solidFill>
            <a:srgbClr val="00B050"/>
          </a:solidFill>
          <a:ln w="6350" cap="flat" cmpd="sng" algn="ctr">
            <a:solidFill>
              <a:srgbClr val="00B050"/>
            </a:solidFill>
            <a:prstDash val="solid"/>
            <a:round/>
            <a:headEnd type="none" w="med" len="med"/>
            <a:tailEnd type="none" w="med" len="med"/>
          </a:ln>
          <a:effectLst/>
          <a:ex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endParaRPr>
          </a:p>
        </p:txBody>
      </p:sp>
    </p:spTree>
    <p:custDataLst>
      <p:tags r:id="rId1"/>
    </p:custDataLst>
    <p:extLst>
      <p:ext uri="{BB962C8B-B14F-4D97-AF65-F5344CB8AC3E}">
        <p14:creationId xmlns:p14="http://schemas.microsoft.com/office/powerpoint/2010/main" val="5274476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lgn="l" eaLnBrk="0" hangingPunct="0">
              <a:spcBef>
                <a:spcPct val="75000"/>
              </a:spcBef>
              <a:buClr>
                <a:srgbClr val="DC241F"/>
              </a:buClr>
              <a:buFont typeface="Wingdings 2" pitchFamily="18" charset="2"/>
              <a:buChar char=""/>
              <a:defRPr sz="1400">
                <a:solidFill>
                  <a:schemeClr val="tx1"/>
                </a:solidFill>
                <a:latin typeface="Arial" pitchFamily="34" charset="0"/>
              </a:defRPr>
            </a:lvl1pPr>
            <a:lvl2pPr marL="742950" indent="-285750" algn="l" eaLnBrk="0" hangingPunct="0">
              <a:spcBef>
                <a:spcPct val="25000"/>
              </a:spcBef>
              <a:buClr>
                <a:srgbClr val="DC241F"/>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pitchFamily="34" charset="0"/>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pitchFamily="34" charset="0"/>
              </a:defRPr>
            </a:lvl4pPr>
            <a:lvl5pPr marL="2057400" indent="-228600" algn="l" eaLnBrk="0" hangingPunct="0">
              <a:spcBef>
                <a:spcPct val="25000"/>
              </a:spcBef>
              <a:buClr>
                <a:srgbClr val="DC241F"/>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9pPr>
          </a:lstStyle>
          <a:p>
            <a:pPr algn="r" eaLnBrk="1" hangingPunct="1">
              <a:spcBef>
                <a:spcPct val="0"/>
              </a:spcBef>
              <a:buClrTx/>
              <a:buFontTx/>
              <a:buNone/>
            </a:pPr>
            <a:fld id="{233A147D-E86C-465C-AB13-D37A8A51E6F3}" type="slidenum">
              <a:rPr lang="en-US" altLang="en-US" sz="800" smtClean="0">
                <a:solidFill>
                  <a:srgbClr val="53565A"/>
                </a:solidFill>
              </a:rPr>
              <a:pPr algn="r" eaLnBrk="1" hangingPunct="1">
                <a:spcBef>
                  <a:spcPct val="0"/>
                </a:spcBef>
                <a:buClrTx/>
                <a:buFontTx/>
                <a:buNone/>
              </a:pPr>
              <a:t>25</a:t>
            </a:fld>
            <a:endParaRPr lang="en-US" altLang="en-US" sz="800" dirty="0" smtClean="0">
              <a:solidFill>
                <a:srgbClr val="53565A"/>
              </a:solidFill>
            </a:endParaRPr>
          </a:p>
        </p:txBody>
      </p:sp>
      <p:sp>
        <p:nvSpPr>
          <p:cNvPr id="3075" name="Rectangle 2"/>
          <p:cNvSpPr>
            <a:spLocks noGrp="1" noChangeArrowheads="1"/>
          </p:cNvSpPr>
          <p:nvPr>
            <p:ph type="title" idx="4294967295"/>
          </p:nvPr>
        </p:nvSpPr>
        <p:spPr>
          <a:xfrm>
            <a:off x="204665" y="84138"/>
            <a:ext cx="8625009" cy="369332"/>
          </a:xfrm>
        </p:spPr>
        <p:txBody>
          <a:bodyPr/>
          <a:lstStyle/>
          <a:p>
            <a:pPr eaLnBrk="1" hangingPunct="1"/>
            <a:r>
              <a:rPr lang="en-US" altLang="en-US" sz="2350" dirty="0" smtClean="0">
                <a:solidFill>
                  <a:srgbClr val="003399"/>
                </a:solidFill>
              </a:rPr>
              <a:t>US – Financial Conditions have begun to tighten</a:t>
            </a:r>
          </a:p>
        </p:txBody>
      </p:sp>
      <p:sp>
        <p:nvSpPr>
          <p:cNvPr id="18" name="Text Box 6"/>
          <p:cNvSpPr txBox="1">
            <a:spLocks noChangeArrowheads="1"/>
          </p:cNvSpPr>
          <p:nvPr/>
        </p:nvSpPr>
        <p:spPr bwMode="auto">
          <a:xfrm>
            <a:off x="114299" y="6458743"/>
            <a:ext cx="408574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04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buFont typeface="ZapfDingbats" pitchFamily="82" charset="2"/>
              <a:buNone/>
            </a:pPr>
            <a:r>
              <a:rPr lang="en-US" sz="1000" b="0" dirty="0">
                <a:solidFill>
                  <a:srgbClr val="53565A"/>
                </a:solidFill>
              </a:rPr>
              <a:t>Source: </a:t>
            </a:r>
            <a:r>
              <a:rPr lang="en-US" sz="1000" b="0" dirty="0" smtClean="0">
                <a:solidFill>
                  <a:srgbClr val="53565A"/>
                </a:solidFill>
              </a:rPr>
              <a:t>Chicago Fed and Citi Research</a:t>
            </a:r>
            <a:endParaRPr lang="en-US" sz="1000" b="0" dirty="0">
              <a:solidFill>
                <a:srgbClr val="53565A"/>
              </a:solidFill>
            </a:endParaRPr>
          </a:p>
        </p:txBody>
      </p:sp>
      <p:sp>
        <p:nvSpPr>
          <p:cNvPr id="17" name="Rectangle 16"/>
          <p:cNvSpPr/>
          <p:nvPr/>
        </p:nvSpPr>
        <p:spPr>
          <a:xfrm>
            <a:off x="2483768" y="1177588"/>
            <a:ext cx="4318893" cy="523220"/>
          </a:xfrm>
          <a:prstGeom prst="rect">
            <a:avLst/>
          </a:prstGeom>
        </p:spPr>
        <p:txBody>
          <a:bodyPr wrap="square">
            <a:spAutoFit/>
          </a:bodyPr>
          <a:lstStyle/>
          <a:p>
            <a:pPr fontAlgn="base">
              <a:spcBef>
                <a:spcPct val="0"/>
              </a:spcBef>
              <a:spcAft>
                <a:spcPct val="0"/>
              </a:spcAft>
            </a:pPr>
            <a:r>
              <a:rPr lang="en-US" dirty="0" smtClean="0">
                <a:solidFill>
                  <a:srgbClr val="002D72"/>
                </a:solidFill>
              </a:rPr>
              <a:t>US – National Financial Conditions Index</a:t>
            </a:r>
          </a:p>
          <a:p>
            <a:pPr fontAlgn="base">
              <a:spcBef>
                <a:spcPct val="0"/>
              </a:spcBef>
              <a:spcAft>
                <a:spcPct val="0"/>
              </a:spcAft>
            </a:pPr>
            <a:r>
              <a:rPr lang="en-US" b="0" dirty="0" smtClean="0">
                <a:solidFill>
                  <a:srgbClr val="002D72"/>
                </a:solidFill>
              </a:rPr>
              <a:t>(</a:t>
            </a:r>
            <a:r>
              <a:rPr lang="en-US" b="0" dirty="0" err="1" smtClean="0">
                <a:solidFill>
                  <a:srgbClr val="002D72"/>
                </a:solidFill>
              </a:rPr>
              <a:t>std</a:t>
            </a:r>
            <a:r>
              <a:rPr lang="en-US" b="0" dirty="0" smtClean="0">
                <a:solidFill>
                  <a:srgbClr val="002D72"/>
                </a:solidFill>
              </a:rPr>
              <a:t> dev)</a:t>
            </a:r>
            <a:endParaRPr lang="en-US" sz="1400" b="0" dirty="0">
              <a:solidFill>
                <a:srgbClr val="002D72"/>
              </a:solidFill>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700808"/>
            <a:ext cx="6259028" cy="38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b="0" dirty="0" smtClean="0">
                <a:solidFill>
                  <a:srgbClr val="00BDF2"/>
                </a:solidFill>
              </a:rPr>
              <a:t>Financial conditions tightened recently, and particularly those adjusted for economic conditions.</a:t>
            </a:r>
            <a:endParaRPr lang="en-US" b="0" dirty="0">
              <a:solidFill>
                <a:srgbClr val="00BDF2"/>
              </a:solidFill>
            </a:endParaRPr>
          </a:p>
        </p:txBody>
      </p:sp>
      <p:cxnSp>
        <p:nvCxnSpPr>
          <p:cNvPr id="29"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648669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3284984"/>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26</a:t>
            </a:fld>
            <a:endParaRPr lang="en-US"/>
          </a:p>
        </p:txBody>
      </p:sp>
      <p:graphicFrame>
        <p:nvGraphicFramePr>
          <p:cNvPr id="10" name="Table 9"/>
          <p:cNvGraphicFramePr>
            <a:graphicFrameLocks noGrp="1"/>
          </p:cNvGraphicFramePr>
          <p:nvPr>
            <p:custDataLst>
              <p:tags r:id="rId3"/>
            </p:custDataLst>
            <p:extLst>
              <p:ext uri="{D42A27DB-BD31-4B8C-83A1-F6EECF244321}">
                <p14:modId xmlns:p14="http://schemas.microsoft.com/office/powerpoint/2010/main" val="1631927160"/>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tx2">
                              <a:lumMod val="75000"/>
                            </a:schemeClr>
                          </a:solidFill>
                          <a:latin typeface="+mn-lt"/>
                          <a:ea typeface="+mn-ea"/>
                          <a:cs typeface="+mn-cs"/>
                        </a:rPr>
                        <a:t>Global Growth: Still Strong,</a:t>
                      </a:r>
                      <a:r>
                        <a:rPr lang="en-GB" altLang="en-US" sz="2200" b="0" kern="1200" baseline="0" dirty="0" smtClean="0">
                          <a:solidFill>
                            <a:schemeClr val="tx2">
                              <a:lumMod val="75000"/>
                            </a:schemeClr>
                          </a:solidFill>
                          <a:latin typeface="+mn-lt"/>
                          <a:ea typeface="+mn-ea"/>
                          <a:cs typeface="+mn-cs"/>
                        </a:rPr>
                        <a:t> But No Longer Strengthening</a:t>
                      </a:r>
                      <a:endParaRPr lang="en-GB" altLang="en-US" sz="2200" b="0" kern="1200" dirty="0" smtClean="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bg1"/>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rgbClr val="002060"/>
                          </a:solidFill>
                          <a:latin typeface="+mn-lt"/>
                          <a:ea typeface="+mn-ea"/>
                          <a:cs typeface="+mn-cs"/>
                        </a:rPr>
                        <a:t>Are we heading for a Trade War?</a:t>
                      </a: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baseline="0" dirty="0" smtClean="0">
                          <a:solidFill>
                            <a:srgbClr val="002060"/>
                          </a:solidFill>
                          <a:latin typeface="+mn-lt"/>
                          <a:ea typeface="+mn-ea"/>
                          <a:cs typeface="+mn-cs"/>
                        </a:rPr>
                        <a:t>How resilient is India to likely shocks?</a:t>
                      </a:r>
                      <a:endParaRPr lang="en-US" sz="2200" b="0" kern="1200" dirty="0" smtClean="0">
                        <a:solidFill>
                          <a:schemeClr val="tx2"/>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1291046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smtClean="0"/>
              <a:t>Why Is the USD Weakening? So many explanations…</a:t>
            </a:r>
            <a:endParaRPr lang="en-US" sz="2350" dirty="0"/>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2" name="Text Box 15"/>
          <p:cNvSpPr txBox="1">
            <a:spLocks noChangeArrowheads="1"/>
          </p:cNvSpPr>
          <p:nvPr/>
        </p:nvSpPr>
        <p:spPr bwMode="auto">
          <a:xfrm>
            <a:off x="251520" y="1071309"/>
            <a:ext cx="4318893"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marL="228600" indent="-228600"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marL="342900" indent="-342900" eaLnBrk="1" hangingPunct="1">
              <a:buClr>
                <a:srgbClr val="00BDF2"/>
              </a:buClr>
              <a:buFont typeface="+mj-lt"/>
              <a:buAutoNum type="arabicPeriod"/>
            </a:pPr>
            <a:r>
              <a:rPr lang="en-US" altLang="en-US" dirty="0">
                <a:solidFill>
                  <a:srgbClr val="002060"/>
                </a:solidFill>
              </a:rPr>
              <a:t>Growth:</a:t>
            </a:r>
            <a:r>
              <a:rPr lang="en-US" altLang="en-US" b="0" dirty="0">
                <a:solidFill>
                  <a:srgbClr val="002060"/>
                </a:solidFill>
              </a:rPr>
              <a:t> </a:t>
            </a:r>
            <a:r>
              <a:rPr lang="en-US" altLang="en-US" b="0" dirty="0" smtClean="0">
                <a:solidFill>
                  <a:srgbClr val="002060"/>
                </a:solidFill>
              </a:rPr>
              <a:t>Relative growth in the rest of the world has been catching up with the US</a:t>
            </a:r>
          </a:p>
          <a:p>
            <a:pPr marL="342900" indent="-342900" eaLnBrk="1" hangingPunct="1">
              <a:buClr>
                <a:srgbClr val="00BDF2"/>
              </a:buClr>
              <a:buFont typeface="+mj-lt"/>
              <a:buAutoNum type="arabicPeriod"/>
            </a:pPr>
            <a:r>
              <a:rPr lang="en-US" altLang="en-US" dirty="0" smtClean="0">
                <a:solidFill>
                  <a:srgbClr val="002060"/>
                </a:solidFill>
              </a:rPr>
              <a:t>Monetary policy:</a:t>
            </a:r>
            <a:r>
              <a:rPr lang="en-US" altLang="en-US" b="0" dirty="0" smtClean="0">
                <a:solidFill>
                  <a:srgbClr val="002060"/>
                </a:solidFill>
              </a:rPr>
              <a:t> stronger (smaller) economies in </a:t>
            </a:r>
            <a:r>
              <a:rPr lang="en-US" altLang="en-US" b="0" dirty="0" err="1" smtClean="0">
                <a:solidFill>
                  <a:srgbClr val="002060"/>
                </a:solidFill>
              </a:rPr>
              <a:t>RoW</a:t>
            </a:r>
            <a:r>
              <a:rPr lang="en-US" altLang="en-US" b="0" dirty="0" smtClean="0">
                <a:solidFill>
                  <a:srgbClr val="002060"/>
                </a:solidFill>
              </a:rPr>
              <a:t> may call for tighter policy there too, but less so than the US (e.g. UK, Norway)</a:t>
            </a:r>
          </a:p>
          <a:p>
            <a:pPr marL="342900" indent="-342900" eaLnBrk="1" hangingPunct="1">
              <a:buClr>
                <a:srgbClr val="00BDF2"/>
              </a:buClr>
              <a:buFont typeface="+mj-lt"/>
              <a:buAutoNum type="arabicPeriod"/>
            </a:pPr>
            <a:r>
              <a:rPr lang="en-US" altLang="en-US" b="0" dirty="0" smtClean="0">
                <a:solidFill>
                  <a:srgbClr val="002060"/>
                </a:solidFill>
                <a:sym typeface="Wingdings" panose="05000000000000000000" pitchFamily="2" charset="2"/>
              </a:rPr>
              <a:t> both may have pushed down USD and relative term spreads across US and Eurozone</a:t>
            </a:r>
            <a:endParaRPr lang="en-US" altLang="en-US" b="0" dirty="0" smtClean="0">
              <a:solidFill>
                <a:srgbClr val="002060"/>
              </a:solidFill>
            </a:endParaRPr>
          </a:p>
          <a:p>
            <a:pPr marL="342900" indent="-342900" eaLnBrk="1" hangingPunct="1">
              <a:buClr>
                <a:srgbClr val="00BDF2"/>
              </a:buClr>
              <a:buFont typeface="+mj-lt"/>
              <a:buAutoNum type="arabicPeriod"/>
            </a:pPr>
            <a:r>
              <a:rPr lang="en-US" altLang="en-US" dirty="0" smtClean="0">
                <a:solidFill>
                  <a:srgbClr val="002060"/>
                </a:solidFill>
              </a:rPr>
              <a:t>Inflation? </a:t>
            </a:r>
            <a:r>
              <a:rPr lang="en-US" altLang="en-US" b="0" dirty="0" smtClean="0">
                <a:solidFill>
                  <a:srgbClr val="002060"/>
                </a:solidFill>
              </a:rPr>
              <a:t>US late-cycle fiscal expansion could push up relative inflation </a:t>
            </a:r>
            <a:r>
              <a:rPr lang="en-US" altLang="en-US" b="0" dirty="0" smtClean="0">
                <a:solidFill>
                  <a:srgbClr val="FF0000"/>
                </a:solidFill>
              </a:rPr>
              <a:t>(should strengthen the currency – correlation ≠ causation)</a:t>
            </a:r>
          </a:p>
          <a:p>
            <a:pPr marL="342900" indent="-342900" eaLnBrk="1" hangingPunct="1">
              <a:buClr>
                <a:srgbClr val="00BDF2"/>
              </a:buClr>
              <a:buFont typeface="+mj-lt"/>
              <a:buAutoNum type="arabicPeriod"/>
            </a:pPr>
            <a:r>
              <a:rPr lang="en-US" altLang="en-US" dirty="0" smtClean="0">
                <a:solidFill>
                  <a:srgbClr val="002060"/>
                </a:solidFill>
              </a:rPr>
              <a:t>US external deficits: </a:t>
            </a:r>
            <a:r>
              <a:rPr lang="en-US" altLang="en-US" b="0" dirty="0" smtClean="0">
                <a:solidFill>
                  <a:srgbClr val="002060"/>
                </a:solidFill>
              </a:rPr>
              <a:t>may require lower real exchange rate to balance </a:t>
            </a:r>
            <a:r>
              <a:rPr lang="en-US" altLang="en-US" b="0" dirty="0" smtClean="0">
                <a:solidFill>
                  <a:srgbClr val="FF0000"/>
                </a:solidFill>
              </a:rPr>
              <a:t>(who or what enforces these “requirements”?)</a:t>
            </a:r>
          </a:p>
          <a:p>
            <a:pPr marL="342900" indent="-342900" eaLnBrk="1" hangingPunct="1">
              <a:buClr>
                <a:srgbClr val="00BDF2"/>
              </a:buClr>
              <a:buFont typeface="+mj-lt"/>
              <a:buAutoNum type="arabicPeriod"/>
            </a:pPr>
            <a:r>
              <a:rPr lang="en-US" altLang="en-US" dirty="0" smtClean="0">
                <a:solidFill>
                  <a:srgbClr val="002060"/>
                </a:solidFill>
              </a:rPr>
              <a:t>Valuations: </a:t>
            </a:r>
            <a:r>
              <a:rPr lang="en-US" b="0" dirty="0" smtClean="0">
                <a:solidFill>
                  <a:srgbClr val="002060"/>
                </a:solidFill>
              </a:rPr>
              <a:t>USD was relatively strong at </a:t>
            </a:r>
            <a:r>
              <a:rPr lang="en-US" b="0" dirty="0">
                <a:solidFill>
                  <a:srgbClr val="002060"/>
                </a:solidFill>
              </a:rPr>
              <a:t>the beginning of </a:t>
            </a:r>
            <a:r>
              <a:rPr lang="en-US" b="0" dirty="0" smtClean="0">
                <a:solidFill>
                  <a:srgbClr val="002060"/>
                </a:solidFill>
              </a:rPr>
              <a:t>Fed’s </a:t>
            </a:r>
            <a:r>
              <a:rPr lang="en-US" b="0" dirty="0">
                <a:solidFill>
                  <a:srgbClr val="002060"/>
                </a:solidFill>
              </a:rPr>
              <a:t>hiking cycle</a:t>
            </a:r>
          </a:p>
          <a:p>
            <a:pPr marL="342900" indent="-342900" eaLnBrk="1" hangingPunct="1">
              <a:buClr>
                <a:srgbClr val="00BDF2"/>
              </a:buClr>
              <a:buFont typeface="+mj-lt"/>
              <a:buAutoNum type="arabicPeriod"/>
            </a:pPr>
            <a:r>
              <a:rPr lang="en-US" altLang="en-US" dirty="0" smtClean="0">
                <a:solidFill>
                  <a:srgbClr val="002060"/>
                </a:solidFill>
              </a:rPr>
              <a:t>Short-term Positioning: </a:t>
            </a:r>
            <a:r>
              <a:rPr lang="en-US" altLang="en-US" dirty="0" smtClean="0">
                <a:solidFill>
                  <a:srgbClr val="FF0000"/>
                </a:solidFill>
              </a:rPr>
              <a:t>(SOME!)</a:t>
            </a:r>
            <a:r>
              <a:rPr lang="en-US" altLang="en-US" dirty="0" smtClean="0">
                <a:solidFill>
                  <a:srgbClr val="002060"/>
                </a:solidFill>
              </a:rPr>
              <a:t> </a:t>
            </a:r>
            <a:r>
              <a:rPr lang="en-US" altLang="en-US" b="0" dirty="0" smtClean="0">
                <a:solidFill>
                  <a:srgbClr val="002060"/>
                </a:solidFill>
              </a:rPr>
              <a:t>Investors </a:t>
            </a:r>
            <a:r>
              <a:rPr lang="en-US" altLang="en-US" b="0" dirty="0">
                <a:solidFill>
                  <a:srgbClr val="002060"/>
                </a:solidFill>
              </a:rPr>
              <a:t>have </a:t>
            </a:r>
            <a:r>
              <a:rPr lang="en-US" altLang="en-US" b="0" dirty="0" smtClean="0">
                <a:solidFill>
                  <a:srgbClr val="002060"/>
                </a:solidFill>
              </a:rPr>
              <a:t>moved from net </a:t>
            </a:r>
            <a:r>
              <a:rPr lang="en-US" altLang="en-US" b="0" dirty="0">
                <a:solidFill>
                  <a:srgbClr val="002060"/>
                </a:solidFill>
              </a:rPr>
              <a:t>short </a:t>
            </a:r>
            <a:r>
              <a:rPr lang="en-US" altLang="en-US" b="0" dirty="0" smtClean="0">
                <a:solidFill>
                  <a:srgbClr val="002060"/>
                </a:solidFill>
              </a:rPr>
              <a:t>EUR to net short USD </a:t>
            </a:r>
            <a:r>
              <a:rPr lang="en-US" altLang="en-US" b="0" dirty="0" smtClean="0">
                <a:solidFill>
                  <a:srgbClr val="FF0000"/>
                </a:solidFill>
              </a:rPr>
              <a:t>(and the world is running a trade deficit … )</a:t>
            </a:r>
          </a:p>
          <a:p>
            <a:pPr marL="342900" indent="-342900" eaLnBrk="1" hangingPunct="1">
              <a:buClr>
                <a:srgbClr val="00BDF2"/>
              </a:buClr>
              <a:buFont typeface="+mj-lt"/>
              <a:buAutoNum type="arabicPeriod"/>
            </a:pPr>
            <a:r>
              <a:rPr lang="en-US" dirty="0" smtClean="0">
                <a:solidFill>
                  <a:srgbClr val="002060"/>
                </a:solidFill>
              </a:rPr>
              <a:t>Long-term positioning: </a:t>
            </a:r>
            <a:r>
              <a:rPr lang="en-US" b="0" dirty="0" smtClean="0">
                <a:solidFill>
                  <a:srgbClr val="002060"/>
                </a:solidFill>
              </a:rPr>
              <a:t>foreigners own a lot of dollar assets </a:t>
            </a:r>
            <a:r>
              <a:rPr lang="en-US" b="0" dirty="0" smtClean="0">
                <a:solidFill>
                  <a:srgbClr val="FF0000"/>
                </a:solidFill>
              </a:rPr>
              <a:t>(but the US has positive net foreign investment income)</a:t>
            </a:r>
            <a:endParaRPr lang="en-GB" dirty="0">
              <a:solidFill>
                <a:srgbClr val="FF0000"/>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27</a:t>
            </a:fld>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455" y="1628800"/>
            <a:ext cx="413702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4904272" y="5517232"/>
            <a:ext cx="4085741" cy="246221"/>
          </a:xfrm>
          <a:prstGeom prst="rect">
            <a:avLst/>
          </a:prstGeom>
          <a:solidFill>
            <a:schemeClr val="bg1"/>
          </a:solidFill>
          <a:ln>
            <a:noFill/>
          </a:ln>
          <a:effectLs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buFont typeface="ZapfDingbats" pitchFamily="82" charset="2"/>
              <a:buNone/>
            </a:pPr>
            <a:r>
              <a:rPr lang="en-US" sz="1000" b="0" dirty="0">
                <a:solidFill>
                  <a:srgbClr val="53565A"/>
                </a:solidFill>
              </a:rPr>
              <a:t>Source</a:t>
            </a:r>
            <a:r>
              <a:rPr lang="en-US" sz="1000" b="0" dirty="0" smtClean="0">
                <a:solidFill>
                  <a:srgbClr val="53565A"/>
                </a:solidFill>
              </a:rPr>
              <a:t>: Citi Research</a:t>
            </a:r>
            <a:endParaRPr lang="en-US" sz="1000" b="0" dirty="0">
              <a:solidFill>
                <a:srgbClr val="53565A"/>
              </a:solidFill>
            </a:endParaRPr>
          </a:p>
        </p:txBody>
      </p:sp>
    </p:spTree>
    <p:custDataLst>
      <p:tags r:id="rId1"/>
    </p:custDataLst>
    <p:extLst>
      <p:ext uri="{BB962C8B-B14F-4D97-AF65-F5344CB8AC3E}">
        <p14:creationId xmlns:p14="http://schemas.microsoft.com/office/powerpoint/2010/main" val="40326443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GB" sz="2350" dirty="0" smtClean="0"/>
              <a:t>USD Appreciation Could Affect the US And the Global Economy</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GB" b="0" dirty="0" smtClean="0">
                <a:solidFill>
                  <a:srgbClr val="00BDF2"/>
                </a:solidFill>
              </a:rPr>
              <a:t>Hyun Song Shin, BIS Economic Advisor and Head of Research: “It is not just the impact of a stronger dollar on the US. The global economy will be affected, as the dollar is now a variable that reflects global risk appetite.”</a:t>
            </a:r>
            <a:endParaRPr 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37" name="Slide Number Placeholder 2"/>
          <p:cNvSpPr txBox="1"/>
          <p:nvPr/>
        </p:nvSpPr>
        <p:spPr bwMode="auto">
          <a:xfrm>
            <a:off x="153988" y="6688138"/>
            <a:ext cx="22383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en-US"/>
            </a:defPPr>
            <a:lvl1pPr algn="l" rtl="0" fontAlgn="base">
              <a:spcBef>
                <a:spcPct val="0"/>
              </a:spcBef>
              <a:spcAft>
                <a:spcPct val="0"/>
              </a:spcAft>
              <a:defRPr sz="800" b="0" kern="1200">
                <a:solidFill>
                  <a:schemeClr val="tx1"/>
                </a:solidFill>
                <a:latin typeface="Arial" pitchFamily="34" charset="0"/>
                <a:ea typeface="+mn-ea"/>
                <a:cs typeface="+mn-cs"/>
              </a:defRPr>
            </a:lvl1pPr>
            <a:lvl2pPr marL="457200" algn="ctr" rtl="0" fontAlgn="base">
              <a:spcBef>
                <a:spcPct val="0"/>
              </a:spcBef>
              <a:spcAft>
                <a:spcPct val="0"/>
              </a:spcAft>
              <a:defRPr sz="1400" b="1" kern="1200">
                <a:solidFill>
                  <a:schemeClr val="tx1"/>
                </a:solidFill>
                <a:latin typeface="Arial" pitchFamily="34" charset="0"/>
                <a:ea typeface="+mn-ea"/>
                <a:cs typeface="+mn-cs"/>
              </a:defRPr>
            </a:lvl2pPr>
            <a:lvl3pPr marL="914400" algn="ctr" rtl="0" fontAlgn="base">
              <a:spcBef>
                <a:spcPct val="0"/>
              </a:spcBef>
              <a:spcAft>
                <a:spcPct val="0"/>
              </a:spcAft>
              <a:defRPr sz="1400" b="1" kern="1200">
                <a:solidFill>
                  <a:schemeClr val="tx1"/>
                </a:solidFill>
                <a:latin typeface="Arial" pitchFamily="34" charset="0"/>
                <a:ea typeface="+mn-ea"/>
                <a:cs typeface="+mn-cs"/>
              </a:defRPr>
            </a:lvl3pPr>
            <a:lvl4pPr marL="1371600" algn="ctr" rtl="0" fontAlgn="base">
              <a:spcBef>
                <a:spcPct val="0"/>
              </a:spcBef>
              <a:spcAft>
                <a:spcPct val="0"/>
              </a:spcAft>
              <a:defRPr sz="1400" b="1" kern="1200">
                <a:solidFill>
                  <a:schemeClr val="tx1"/>
                </a:solidFill>
                <a:latin typeface="Arial" pitchFamily="34" charset="0"/>
                <a:ea typeface="+mn-ea"/>
                <a:cs typeface="+mn-cs"/>
              </a:defRPr>
            </a:lvl4pPr>
            <a:lvl5pPr marL="1828800" algn="ctr" rtl="0" fontAlgn="base">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a:lstStyle>
          <a:p>
            <a:fld id="{A7F2147E-DABB-4D9D-AB5A-7AA97CE200CD}" type="slidenum">
              <a:rPr lang="en-US" smtClean="0">
                <a:solidFill>
                  <a:srgbClr val="53565A"/>
                </a:solidFill>
              </a:rPr>
              <a:t>28</a:t>
            </a:fld>
            <a:endParaRPr lang="en-US">
              <a:solidFill>
                <a:srgbClr val="53565A"/>
              </a:solidFill>
            </a:endParaRPr>
          </a:p>
        </p:txBody>
      </p:sp>
      <p:cxnSp>
        <p:nvCxnSpPr>
          <p:cNvPr id="38"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42" name="Text Box 3"/>
          <p:cNvSpPr txBox="1">
            <a:spLocks noChangeArrowheads="1"/>
          </p:cNvSpPr>
          <p:nvPr/>
        </p:nvSpPr>
        <p:spPr bwMode="auto">
          <a:xfrm>
            <a:off x="274320" y="5885540"/>
            <a:ext cx="41493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Note, the results for a 10% currency depreciation are arithmetically equivalent to those for an 11.1% currency appreciation but with the opposite sign. Source</a:t>
            </a:r>
            <a:r>
              <a:rPr lang="en-US" altLang="en-US" sz="1000" b="0" dirty="0">
                <a:solidFill>
                  <a:srgbClr val="53565A"/>
                </a:solidFill>
              </a:rPr>
              <a:t>: </a:t>
            </a:r>
            <a:r>
              <a:rPr lang="en-US" altLang="en-US" sz="1000" b="0" dirty="0" smtClean="0">
                <a:solidFill>
                  <a:srgbClr val="53565A"/>
                </a:solidFill>
              </a:rPr>
              <a:t>OECD</a:t>
            </a:r>
            <a:endParaRPr lang="en-GB" altLang="en-US" sz="1000" b="0" dirty="0">
              <a:solidFill>
                <a:srgbClr val="53565A"/>
              </a:solidFill>
            </a:endParaRPr>
          </a:p>
        </p:txBody>
      </p:sp>
      <p:sp>
        <p:nvSpPr>
          <p:cNvPr id="20" name="Rectangle 19"/>
          <p:cNvSpPr/>
          <p:nvPr/>
        </p:nvSpPr>
        <p:spPr>
          <a:xfrm>
            <a:off x="173678" y="1454726"/>
            <a:ext cx="8070730" cy="307777"/>
          </a:xfrm>
          <a:prstGeom prst="rect">
            <a:avLst/>
          </a:prstGeom>
        </p:spPr>
        <p:txBody>
          <a:bodyPr wrap="square">
            <a:spAutoFit/>
          </a:bodyPr>
          <a:lstStyle/>
          <a:p>
            <a:r>
              <a:rPr lang="en-US" dirty="0" smtClean="0">
                <a:solidFill>
                  <a:srgbClr val="002D72"/>
                </a:solidFill>
              </a:rPr>
              <a:t>The OECD Estimates that ~10% USD Appreciation Would Lower GDP by 0.5% After One Year</a:t>
            </a:r>
            <a:endParaRPr lang="en-US" dirty="0">
              <a:solidFill>
                <a:srgbClr val="002D72"/>
              </a:solidFill>
            </a:endParaRPr>
          </a:p>
        </p:txBody>
      </p:sp>
      <p:sp>
        <p:nvSpPr>
          <p:cNvPr id="7" name="Slide Number Placeholder 6"/>
          <p:cNvSpPr>
            <a:spLocks noGrp="1"/>
          </p:cNvSpPr>
          <p:nvPr>
            <p:ph type="sldNum" sz="quarter" idx="10"/>
          </p:nvPr>
        </p:nvSpPr>
        <p:spPr/>
        <p:txBody>
          <a:bodyPr/>
          <a:lstStyle/>
          <a:p>
            <a:fld id="{A7F2147E-DABB-4D9D-AB5A-7AA97CE200CD}" type="slidenum">
              <a:rPr lang="en-US" smtClean="0"/>
              <a:t>28</a:t>
            </a:fld>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54" y="2204864"/>
            <a:ext cx="8623126" cy="26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6604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3933056"/>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29</a:t>
            </a:fld>
            <a:endParaRPr lang="en-US"/>
          </a:p>
        </p:txBody>
      </p:sp>
      <p:graphicFrame>
        <p:nvGraphicFramePr>
          <p:cNvPr id="17" name="Table 16"/>
          <p:cNvGraphicFramePr>
            <a:graphicFrameLocks noGrp="1"/>
          </p:cNvGraphicFramePr>
          <p:nvPr>
            <p:custDataLst>
              <p:tags r:id="rId3"/>
            </p:custDataLst>
            <p:extLst>
              <p:ext uri="{D42A27DB-BD31-4B8C-83A1-F6EECF244321}">
                <p14:modId xmlns:p14="http://schemas.microsoft.com/office/powerpoint/2010/main" val="1220308021"/>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tx2">
                              <a:lumMod val="75000"/>
                            </a:schemeClr>
                          </a:solidFill>
                          <a:latin typeface="+mn-lt"/>
                          <a:ea typeface="+mn-ea"/>
                          <a:cs typeface="+mn-cs"/>
                        </a:rPr>
                        <a:t>Global Growth: Still Strong,</a:t>
                      </a:r>
                      <a:r>
                        <a:rPr lang="en-GB" altLang="en-US" sz="2200" b="0" kern="1200" baseline="0" dirty="0" smtClean="0">
                          <a:solidFill>
                            <a:schemeClr val="tx2">
                              <a:lumMod val="75000"/>
                            </a:schemeClr>
                          </a:solidFill>
                          <a:latin typeface="+mn-lt"/>
                          <a:ea typeface="+mn-ea"/>
                          <a:cs typeface="+mn-cs"/>
                        </a:rPr>
                        <a:t> But No Longer Strengthening</a:t>
                      </a:r>
                      <a:endParaRPr lang="en-GB" altLang="en-US" sz="2200" b="0" kern="1200" dirty="0" smtClean="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rgbClr val="002060"/>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bg1"/>
                          </a:solidFill>
                          <a:latin typeface="+mn-lt"/>
                          <a:ea typeface="+mn-ea"/>
                          <a:cs typeface="+mn-cs"/>
                        </a:rPr>
                        <a:t>Are we heading for a Trade War?</a:t>
                      </a:r>
                      <a:endParaRPr lang="en-US" sz="2200" b="0" kern="1200" baseline="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baseline="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baseline="0" dirty="0" smtClean="0">
                          <a:solidFill>
                            <a:srgbClr val="002060"/>
                          </a:solidFill>
                          <a:latin typeface="+mn-lt"/>
                          <a:ea typeface="+mn-ea"/>
                          <a:cs typeface="+mn-cs"/>
                        </a:rPr>
                        <a:t>How resilient is India to likely shocks?</a:t>
                      </a:r>
                      <a:endParaRPr lang="en-US" sz="2200" b="0" kern="1200" dirty="0" smtClean="0">
                        <a:solidFill>
                          <a:schemeClr val="tx2"/>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1933861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84736" y="66678"/>
            <a:ext cx="8871192" cy="384721"/>
          </a:xfrm>
          <a:noFill/>
        </p:spPr>
        <p:txBody>
          <a:bodyPr/>
          <a:lstStyle/>
          <a:p>
            <a:pPr>
              <a:lnSpc>
                <a:spcPts val="3000"/>
              </a:lnSpc>
            </a:pPr>
            <a:r>
              <a:rPr lang="en-US" sz="2350" dirty="0" smtClean="0"/>
              <a:t>2018: Strong Growth, Steady Inflation, Tightening </a:t>
            </a:r>
            <a:r>
              <a:rPr lang="en-US" sz="2350" dirty="0"/>
              <a:t>M</a:t>
            </a:r>
            <a:r>
              <a:rPr lang="en-US" sz="2350" dirty="0" smtClean="0"/>
              <a:t>onetary </a:t>
            </a:r>
            <a:r>
              <a:rPr lang="en-US" sz="2350" dirty="0"/>
              <a:t>P</a:t>
            </a:r>
            <a:r>
              <a:rPr lang="en-US" sz="2350" dirty="0" smtClean="0"/>
              <a:t>olicy</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dirty="0" smtClean="0">
                <a:solidFill>
                  <a:schemeClr val="accent1"/>
                </a:solidFill>
              </a:rPr>
              <a:t>We </a:t>
            </a:r>
            <a:r>
              <a:rPr lang="en-US" altLang="en-US" b="0" dirty="0">
                <a:solidFill>
                  <a:schemeClr val="accent1"/>
                </a:solidFill>
              </a:rPr>
              <a:t>continue to expect robust, above-consensus global growth (3.4%YY in 2018 and 2019, at market exchange rates), </a:t>
            </a:r>
            <a:r>
              <a:rPr lang="en-US" altLang="en-US" b="0" dirty="0" smtClean="0">
                <a:solidFill>
                  <a:schemeClr val="accent1"/>
                </a:solidFill>
              </a:rPr>
              <a:t>slowly rising </a:t>
            </a:r>
            <a:r>
              <a:rPr lang="en-US" altLang="en-US" b="0" dirty="0">
                <a:solidFill>
                  <a:schemeClr val="accent1"/>
                </a:solidFill>
              </a:rPr>
              <a:t>global and AE inflation, and moderate AE monetary tightening. </a:t>
            </a:r>
          </a:p>
        </p:txBody>
      </p:sp>
      <p:sp>
        <p:nvSpPr>
          <p:cNvPr id="15" name="Rectangle 14"/>
          <p:cNvSpPr/>
          <p:nvPr/>
        </p:nvSpPr>
        <p:spPr>
          <a:xfrm>
            <a:off x="5256584" y="1016099"/>
            <a:ext cx="3707904" cy="307777"/>
          </a:xfrm>
          <a:prstGeom prst="rect">
            <a:avLst/>
          </a:prstGeom>
        </p:spPr>
        <p:txBody>
          <a:bodyPr wrap="square">
            <a:spAutoFit/>
          </a:bodyPr>
          <a:lstStyle/>
          <a:p>
            <a:r>
              <a:rPr lang="en-US" dirty="0" smtClean="0">
                <a:solidFill>
                  <a:schemeClr val="tx2"/>
                </a:solidFill>
              </a:rPr>
              <a:t>Economic Forecasts</a:t>
            </a:r>
            <a:endParaRPr lang="en-US" dirty="0">
              <a:solidFill>
                <a:schemeClr val="tx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7" name="Text Box 3"/>
          <p:cNvSpPr txBox="1">
            <a:spLocks noChangeArrowheads="1"/>
          </p:cNvSpPr>
          <p:nvPr/>
        </p:nvSpPr>
        <p:spPr bwMode="auto">
          <a:xfrm>
            <a:off x="180656" y="6419708"/>
            <a:ext cx="8628842" cy="400110"/>
          </a:xfrm>
          <a:prstGeom prst="rect">
            <a:avLst/>
          </a:prstGeom>
          <a:noFill/>
          <a:ln>
            <a:noFill/>
          </a:ln>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FontTx/>
              <a:buNone/>
            </a:pPr>
            <a:r>
              <a:rPr lang="en-GB" altLang="en-US" sz="1000" b="0" dirty="0" smtClean="0"/>
              <a:t>Note: As of 18 April 2018. </a:t>
            </a:r>
            <a:r>
              <a:rPr lang="en-US" altLang="en-US" sz="1000" b="0" dirty="0"/>
              <a:t>Aggregates at market exchange </a:t>
            </a:r>
            <a:r>
              <a:rPr lang="en-US" altLang="en-US" sz="1000" b="0" dirty="0" smtClean="0"/>
              <a:t>rates. Inflation aggregate with US PCE, CPI for the rest.</a:t>
            </a:r>
            <a:br>
              <a:rPr lang="en-US" altLang="en-US" sz="1000" b="0" dirty="0" smtClean="0"/>
            </a:br>
            <a:r>
              <a:rPr lang="en-GB" altLang="en-US" sz="1000" b="0" dirty="0"/>
              <a:t>See: </a:t>
            </a:r>
            <a:r>
              <a:rPr lang="en-US" sz="1000" b="0" dirty="0">
                <a:hlinkClick r:id="rId4"/>
              </a:rPr>
              <a:t>Global Economic Outlook and Strategy: April 2018 </a:t>
            </a:r>
            <a:r>
              <a:rPr lang="en-US" sz="1000" b="0" dirty="0" smtClean="0"/>
              <a:t>Source: National Statistical Offices and Citi Research</a:t>
            </a:r>
          </a:p>
        </p:txBody>
      </p:sp>
      <p:sp>
        <p:nvSpPr>
          <p:cNvPr id="18" name="Rectangle 17"/>
          <p:cNvSpPr/>
          <p:nvPr/>
        </p:nvSpPr>
        <p:spPr>
          <a:xfrm>
            <a:off x="5220072" y="3409255"/>
            <a:ext cx="3900157" cy="307777"/>
          </a:xfrm>
          <a:prstGeom prst="rect">
            <a:avLst/>
          </a:prstGeom>
        </p:spPr>
        <p:txBody>
          <a:bodyPr wrap="square">
            <a:spAutoFit/>
          </a:bodyPr>
          <a:lstStyle/>
          <a:p>
            <a:r>
              <a:rPr lang="en-US" dirty="0" smtClean="0">
                <a:solidFill>
                  <a:schemeClr val="tx2"/>
                </a:solidFill>
              </a:rPr>
              <a:t>Advanced Economy Policy Rates Forecasts</a:t>
            </a:r>
            <a:endParaRPr lang="en-US" dirty="0">
              <a:solidFill>
                <a:schemeClr val="tx2"/>
              </a:solidFill>
            </a:endParaRPr>
          </a:p>
        </p:txBody>
      </p:sp>
      <p:sp>
        <p:nvSpPr>
          <p:cNvPr id="19" name="Content Placeholder 2"/>
          <p:cNvSpPr txBox="1"/>
          <p:nvPr/>
        </p:nvSpPr>
        <p:spPr bwMode="auto">
          <a:xfrm>
            <a:off x="204686" y="1113200"/>
            <a:ext cx="4728897" cy="292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177800" indent="-177800" algn="l" rtl="0" eaLnBrk="1" fontAlgn="base" hangingPunct="1">
              <a:spcBef>
                <a:spcPct val="75000"/>
              </a:spcBef>
              <a:spcAft>
                <a:spcPct val="0"/>
              </a:spcAft>
              <a:buClr>
                <a:schemeClr val="accent1"/>
              </a:buClr>
              <a:buFont typeface="Arial" pitchFamily="34" charset="0"/>
              <a:buChar char="●"/>
              <a:defRPr sz="1400">
                <a:solidFill>
                  <a:schemeClr val="tx1"/>
                </a:solidFill>
                <a:latin typeface="+mn-lt"/>
                <a:ea typeface="+mn-ea"/>
                <a:cs typeface="+mn-cs"/>
              </a:defRPr>
            </a:lvl1pPr>
            <a:lvl2pPr marL="355600" indent="-176213"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2pPr>
            <a:lvl3pPr marL="541338" indent="-184150"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3pPr>
            <a:lvl4pPr marL="709613" indent="-166688"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4pPr>
            <a:lvl5pPr marL="9048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5pPr>
            <a:lvl6pPr marL="13620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6pPr>
            <a:lvl7pPr marL="18192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7pPr>
            <a:lvl8pPr marL="22764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8pPr>
            <a:lvl9pPr marL="2733675" indent="-193675" algn="l" rtl="0" eaLnBrk="1" fontAlgn="base" hangingPunct="1">
              <a:spcBef>
                <a:spcPct val="25000"/>
              </a:spcBef>
              <a:spcAft>
                <a:spcPct val="0"/>
              </a:spcAft>
              <a:buClr>
                <a:schemeClr val="accent1"/>
              </a:buClr>
              <a:buFont typeface="Arial" pitchFamily="34" charset="0"/>
              <a:buChar char="•"/>
              <a:defRPr sz="1400">
                <a:solidFill>
                  <a:schemeClr val="tx1"/>
                </a:solidFill>
                <a:latin typeface="+mn-lt"/>
              </a:defRPr>
            </a:lvl9pPr>
          </a:lstStyle>
          <a:p>
            <a:r>
              <a:rPr lang="en-US" kern="0" dirty="0"/>
              <a:t>Global growth</a:t>
            </a:r>
            <a:r>
              <a:rPr lang="en-US" b="0" kern="0" dirty="0"/>
              <a:t> continues to be </a:t>
            </a:r>
            <a:r>
              <a:rPr lang="en-US" b="0" kern="0" dirty="0" smtClean="0"/>
              <a:t>robust</a:t>
            </a:r>
            <a:r>
              <a:rPr lang="en-US" b="0" kern="0" dirty="0"/>
              <a:t> </a:t>
            </a:r>
            <a:r>
              <a:rPr lang="en-US" b="0" kern="0" dirty="0" smtClean="0"/>
              <a:t>and broad-based, driven by industrial activity and investment. However, signs of a slowdown are emerging.</a:t>
            </a:r>
            <a:endParaRPr lang="en-US" b="0" kern="0" dirty="0"/>
          </a:p>
          <a:p>
            <a:r>
              <a:rPr lang="en-US" kern="0" dirty="0" smtClean="0"/>
              <a:t>Advanced economy inflation</a:t>
            </a:r>
            <a:r>
              <a:rPr lang="en-US" b="0" kern="0" dirty="0" smtClean="0"/>
              <a:t> is slowly rising, but remains subdued despite robust growth and tight labor markets.</a:t>
            </a:r>
          </a:p>
          <a:p>
            <a:r>
              <a:rPr lang="en-US" kern="0" dirty="0" smtClean="0"/>
              <a:t>Monetary policy is tightening:</a:t>
            </a:r>
            <a:r>
              <a:rPr lang="en-US" b="0" kern="0" dirty="0" smtClean="0"/>
              <a:t> 6 out of 10 AE central banks to raise policy rates in 2018 (75bp for Fed and BoC, 25bp for others). Central bank net asset purchases to fall to roughly zero by year-end.</a:t>
            </a:r>
          </a:p>
        </p:txBody>
      </p:sp>
      <p:sp>
        <p:nvSpPr>
          <p:cNvPr id="22" name="Rectangle 21"/>
          <p:cNvSpPr/>
          <p:nvPr/>
        </p:nvSpPr>
        <p:spPr>
          <a:xfrm>
            <a:off x="449022" y="3760242"/>
            <a:ext cx="3900157" cy="307777"/>
          </a:xfrm>
          <a:prstGeom prst="rect">
            <a:avLst/>
          </a:prstGeom>
        </p:spPr>
        <p:txBody>
          <a:bodyPr wrap="square">
            <a:spAutoFit/>
          </a:bodyPr>
          <a:lstStyle/>
          <a:p>
            <a:r>
              <a:rPr lang="en-US" dirty="0" smtClean="0">
                <a:solidFill>
                  <a:schemeClr val="tx2"/>
                </a:solidFill>
              </a:rPr>
              <a:t>Balance of Risks</a:t>
            </a:r>
            <a:endParaRPr lang="en-US" dirty="0">
              <a:solidFill>
                <a:schemeClr val="tx2"/>
              </a:solidFill>
            </a:endParaRPr>
          </a:p>
        </p:txBody>
      </p:sp>
      <p:sp>
        <p:nvSpPr>
          <p:cNvPr id="16" name="Text Box 3"/>
          <p:cNvSpPr txBox="1">
            <a:spLocks noChangeArrowheads="1"/>
          </p:cNvSpPr>
          <p:nvPr/>
        </p:nvSpPr>
        <p:spPr bwMode="auto">
          <a:xfrm>
            <a:off x="5505404" y="3337932"/>
            <a:ext cx="3484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FontTx/>
              <a:buNone/>
            </a:pPr>
            <a:r>
              <a:rPr lang="en-GB" altLang="en-US" sz="800" b="0" dirty="0" smtClean="0"/>
              <a:t>Note: </a:t>
            </a:r>
            <a:r>
              <a:rPr lang="en-US" altLang="en-US" sz="800" b="0" dirty="0" smtClean="0"/>
              <a:t>Numbers in brackets are revisions from previous month forecasts</a:t>
            </a:r>
            <a:endParaRPr lang="en-US" sz="800" b="0" dirty="0" smtClean="0"/>
          </a:p>
        </p:txBody>
      </p:sp>
      <p:sp>
        <p:nvSpPr>
          <p:cNvPr id="5" name="Slide Number Placeholder 4"/>
          <p:cNvSpPr>
            <a:spLocks noGrp="1"/>
          </p:cNvSpPr>
          <p:nvPr>
            <p:ph type="sldNum" sz="quarter" idx="10"/>
          </p:nvPr>
        </p:nvSpPr>
        <p:spPr/>
        <p:txBody>
          <a:bodyPr/>
          <a:lstStyle/>
          <a:p>
            <a:fld id="{A7F2147E-DABB-4D9D-AB5A-7AA97CE200CD}" type="slidenum">
              <a:rPr lang="en-US" smtClean="0"/>
              <a:t>3</a:t>
            </a:fld>
            <a:endParaRPr lang="en-US" dirty="0"/>
          </a:p>
        </p:txBody>
      </p:sp>
      <p:sp>
        <p:nvSpPr>
          <p:cNvPr id="20" name="Text Box 3"/>
          <p:cNvSpPr txBox="1">
            <a:spLocks noChangeArrowheads="1"/>
          </p:cNvSpPr>
          <p:nvPr/>
        </p:nvSpPr>
        <p:spPr bwMode="auto">
          <a:xfrm>
            <a:off x="5016708" y="6195381"/>
            <a:ext cx="4235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FontTx/>
              <a:buNone/>
            </a:pPr>
            <a:r>
              <a:rPr lang="en-GB" altLang="en-US" sz="800" b="0" dirty="0" smtClean="0"/>
              <a:t>Note: </a:t>
            </a:r>
            <a:r>
              <a:rPr lang="en-US" altLang="en-US" sz="800" b="0" dirty="0" smtClean="0"/>
              <a:t>As of April 17, 2018. Aggregate without Norway and Switzerland.</a:t>
            </a:r>
            <a:endParaRPr lang="en-US" sz="800" b="0" dirty="0" smtClean="0"/>
          </a:p>
        </p:txBody>
      </p:sp>
      <p:graphicFrame>
        <p:nvGraphicFramePr>
          <p:cNvPr id="23" name="Table 22"/>
          <p:cNvGraphicFramePr>
            <a:graphicFrameLocks noGrp="1"/>
          </p:cNvGraphicFramePr>
          <p:nvPr>
            <p:extLst>
              <p:ext uri="{D42A27DB-BD31-4B8C-83A1-F6EECF244321}">
                <p14:modId xmlns:p14="http://schemas.microsoft.com/office/powerpoint/2010/main" val="3976717164"/>
              </p:ext>
            </p:extLst>
          </p:nvPr>
        </p:nvGraphicFramePr>
        <p:xfrm>
          <a:off x="5427781" y="3734791"/>
          <a:ext cx="3381717" cy="2428725"/>
        </p:xfrm>
        <a:graphic>
          <a:graphicData uri="http://schemas.openxmlformats.org/drawingml/2006/table">
            <a:tbl>
              <a:tblPr firstRow="1" firstCol="1" bandRow="1"/>
              <a:tblGrid>
                <a:gridCol w="717469"/>
                <a:gridCol w="509605"/>
                <a:gridCol w="587832"/>
                <a:gridCol w="482783"/>
                <a:gridCol w="542014"/>
                <a:gridCol w="542014"/>
              </a:tblGrid>
              <a:tr h="172220">
                <a:tc>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a:noFill/>
                    </a:lnB>
                    <a:solidFill>
                      <a:srgbClr val="FFFFFF"/>
                    </a:solidFill>
                  </a:tcPr>
                </a:tc>
                <a:tc rowSpan="4">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Current Policy Rate</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End-2018</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7404">
                <a:tc rowSpan="2">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a:noFill/>
                    </a:lnB>
                    <a:solidFill>
                      <a:srgbClr val="FFFFFF"/>
                    </a:solidFill>
                  </a:tcPr>
                </a:tc>
                <a:tc vMerge="1">
                  <a:txBody>
                    <a:bodyPr/>
                    <a:lstStyle/>
                    <a:p>
                      <a:endParaRPr lang="en-US"/>
                    </a:p>
                  </a:txBody>
                  <a:tcPr/>
                </a:tc>
                <a:tc>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Citi </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gridSpan="3">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Priced in OIS curve as of</a:t>
                      </a:r>
                      <a:endParaRPr lang="en-US" sz="900" kern="900" dirty="0">
                        <a:effectLst/>
                        <a:latin typeface="Arial"/>
                        <a:ea typeface="MS PGothic"/>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rowSpan="2">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Forecast </a:t>
                      </a:r>
                      <a:endParaRPr lang="en-US" sz="900" kern="900" dirty="0">
                        <a:effectLst/>
                        <a:latin typeface="Arial"/>
                        <a:ea typeface="MS PGothic"/>
                      </a:endParaRPr>
                    </a:p>
                  </a:txBody>
                  <a:tcPr marL="0" marR="2286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Apr-18</a:t>
                      </a:r>
                      <a:endParaRPr lang="en-US" sz="900" kern="900" dirty="0">
                        <a:effectLst/>
                        <a:latin typeface="Arial"/>
                        <a:ea typeface="MS PGothic"/>
                      </a:endParaRPr>
                    </a:p>
                  </a:txBody>
                  <a:tcPr marL="0" marR="2286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ts val="800"/>
                        </a:lnSpc>
                        <a:spcBef>
                          <a:spcPts val="0"/>
                        </a:spcBef>
                        <a:spcAft>
                          <a:spcPts val="0"/>
                        </a:spcAft>
                      </a:pPr>
                      <a:r>
                        <a:rPr lang="en-US" sz="900" b="1" kern="0" dirty="0" smtClean="0">
                          <a:solidFill>
                            <a:srgbClr val="000000"/>
                          </a:solidFill>
                          <a:effectLst/>
                          <a:latin typeface="Arial Narrow"/>
                          <a:ea typeface="Calibri"/>
                          <a:cs typeface="Arial Narrow"/>
                        </a:rPr>
                        <a:t>Mar-18</a:t>
                      </a:r>
                      <a:endParaRPr lang="en-US" sz="900" kern="900" dirty="0">
                        <a:effectLst/>
                        <a:latin typeface="Arial"/>
                        <a:ea typeface="MS PGothic"/>
                      </a:endParaRPr>
                    </a:p>
                  </a:txBody>
                  <a:tcPr marL="0" marR="2286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ts val="800"/>
                        </a:lnSpc>
                        <a:spcBef>
                          <a:spcPts val="0"/>
                        </a:spcBef>
                        <a:spcAft>
                          <a:spcPts val="0"/>
                        </a:spcAft>
                      </a:pPr>
                      <a:r>
                        <a:rPr lang="en-US" sz="900" b="1" kern="0" dirty="0">
                          <a:solidFill>
                            <a:srgbClr val="000000"/>
                          </a:solidFill>
                          <a:effectLst/>
                          <a:latin typeface="Arial Narrow"/>
                          <a:ea typeface="Calibri"/>
                          <a:cs typeface="Arial Narrow"/>
                        </a:rPr>
                        <a:t>Dec-16</a:t>
                      </a:r>
                      <a:endParaRPr lang="en-US" sz="900" kern="900" dirty="0">
                        <a:effectLst/>
                        <a:latin typeface="Arial"/>
                        <a:ea typeface="MS PGothic"/>
                      </a:endParaRPr>
                    </a:p>
                  </a:txBody>
                  <a:tcPr marL="0" marR="2286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r h="172220">
                <a:tc>
                  <a:txBody>
                    <a:bodyPr/>
                    <a:lstStyle/>
                    <a:p>
                      <a:pPr marL="0" marR="0" algn="r">
                        <a:lnSpc>
                          <a:spcPts val="800"/>
                        </a:lnSpc>
                        <a:spcBef>
                          <a:spcPts val="0"/>
                        </a:spcBef>
                        <a:spcAft>
                          <a:spcPts val="0"/>
                        </a:spcAft>
                      </a:pPr>
                      <a:r>
                        <a:rPr lang="en-US" sz="900" kern="0" dirty="0">
                          <a:solidFill>
                            <a:srgbClr val="000000"/>
                          </a:solidFill>
                          <a:effectLst/>
                          <a:latin typeface="Arial Narrow"/>
                          <a:ea typeface="Calibri"/>
                          <a:cs typeface="Arial Narrow"/>
                        </a:rPr>
                        <a:t> </a:t>
                      </a:r>
                      <a:endParaRPr lang="en-US" sz="900" kern="900" dirty="0">
                        <a:effectLst/>
                        <a:latin typeface="Arial"/>
                        <a:ea typeface="MS PGothic"/>
                      </a:endParaRPr>
                    </a:p>
                  </a:txBody>
                  <a:tcPr marL="0" marR="2286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pPr marL="0" marR="0" algn="ctr">
                        <a:lnSpc>
                          <a:spcPts val="800"/>
                        </a:lnSpc>
                        <a:spcBef>
                          <a:spcPts val="0"/>
                        </a:spcBef>
                        <a:spcAft>
                          <a:spcPts val="0"/>
                        </a:spcAft>
                      </a:pPr>
                      <a:endParaRPr lang="en-US" sz="900" kern="900" dirty="0">
                        <a:effectLst/>
                        <a:latin typeface="Arial"/>
                        <a:ea typeface="MS PGothic"/>
                      </a:endParaRPr>
                    </a:p>
                  </a:txBody>
                  <a:tcPr marL="0" marR="2286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vMerge="1">
                  <a:txBody>
                    <a:bodyPr/>
                    <a:lstStyle/>
                    <a:p>
                      <a:pPr marL="0" marR="0" algn="ctr">
                        <a:lnSpc>
                          <a:spcPts val="800"/>
                        </a:lnSpc>
                        <a:spcBef>
                          <a:spcPts val="0"/>
                        </a:spcBef>
                        <a:spcAft>
                          <a:spcPts val="0"/>
                        </a:spcAft>
                      </a:pPr>
                      <a:endParaRPr lang="en-US" sz="900" kern="900" dirty="0">
                        <a:effectLst/>
                        <a:latin typeface="Arial"/>
                        <a:ea typeface="MS PGothic"/>
                      </a:endParaRPr>
                    </a:p>
                  </a:txBody>
                  <a:tcPr marL="0" marR="2286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vMerge="1">
                  <a:txBody>
                    <a:bodyPr/>
                    <a:lstStyle/>
                    <a:p>
                      <a:pPr marL="0" marR="0" algn="ctr">
                        <a:lnSpc>
                          <a:spcPts val="800"/>
                        </a:lnSpc>
                        <a:spcBef>
                          <a:spcPts val="0"/>
                        </a:spcBef>
                        <a:spcAft>
                          <a:spcPts val="0"/>
                        </a:spcAft>
                      </a:pPr>
                      <a:endParaRPr lang="en-US" sz="900" kern="900" dirty="0">
                        <a:effectLst/>
                        <a:latin typeface="Arial"/>
                        <a:ea typeface="MS PGothic"/>
                      </a:endParaRPr>
                    </a:p>
                  </a:txBody>
                  <a:tcPr marL="0" marR="22860"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vMerge="1">
                  <a:txBody>
                    <a:bodyPr/>
                    <a:lstStyle/>
                    <a:p>
                      <a:pPr marL="0" marR="0" algn="ctr">
                        <a:lnSpc>
                          <a:spcPts val="800"/>
                        </a:lnSpc>
                        <a:spcBef>
                          <a:spcPts val="0"/>
                        </a:spcBef>
                        <a:spcAft>
                          <a:spcPts val="0"/>
                        </a:spcAft>
                      </a:pPr>
                      <a:endParaRPr lang="en-US" sz="900" kern="900" dirty="0">
                        <a:effectLst/>
                        <a:latin typeface="Arial"/>
                        <a:ea typeface="MS PGothic"/>
                      </a:endParaRPr>
                    </a:p>
                  </a:txBody>
                  <a:tcPr marL="0" marR="2286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r>
              <a:tr h="173771">
                <a:tc>
                  <a:txBody>
                    <a:bodyPr/>
                    <a:lstStyle/>
                    <a:p>
                      <a:pPr marL="0" marR="0" algn="ctr">
                        <a:lnSpc>
                          <a:spcPct val="100000"/>
                        </a:lnSpc>
                        <a:spcBef>
                          <a:spcPts val="0"/>
                        </a:spcBef>
                        <a:spcAft>
                          <a:spcPts val="0"/>
                        </a:spcAft>
                      </a:pPr>
                      <a:r>
                        <a:rPr lang="en-US" sz="900" b="1" kern="0" dirty="0">
                          <a:solidFill>
                            <a:srgbClr val="000000"/>
                          </a:solidFill>
                          <a:effectLst/>
                          <a:latin typeface="Arial Narrow"/>
                          <a:ea typeface="Calibri"/>
                          <a:cs typeface="Arial Narrow"/>
                        </a:rPr>
                        <a:t>AE</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1" kern="900" dirty="0" smtClean="0">
                          <a:solidFill>
                            <a:srgbClr val="000000"/>
                          </a:solidFill>
                          <a:effectLst/>
                          <a:latin typeface="Arial Narrow"/>
                          <a:ea typeface="MS PGothic"/>
                          <a:cs typeface="Times New Roman"/>
                        </a:rPr>
                        <a:t>0.72</a:t>
                      </a:r>
                      <a:endParaRPr lang="en-US" sz="900" b="1"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1" kern="900" dirty="0">
                          <a:solidFill>
                            <a:srgbClr val="000000"/>
                          </a:solidFill>
                          <a:effectLst/>
                          <a:latin typeface="Arial Narrow"/>
                          <a:ea typeface="MS PGothic"/>
                          <a:cs typeface="Times New Roman"/>
                        </a:rPr>
                        <a:t>0.99</a:t>
                      </a:r>
                      <a:endParaRPr lang="en-US" sz="900" b="1"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1" kern="900" dirty="0" smtClean="0">
                          <a:solidFill>
                            <a:srgbClr val="000000"/>
                          </a:solidFill>
                          <a:effectLst/>
                          <a:latin typeface="Arial Narrow"/>
                          <a:ea typeface="MS PGothic"/>
                          <a:cs typeface="Times New Roman"/>
                        </a:rPr>
                        <a:t>1.03</a:t>
                      </a:r>
                      <a:endParaRPr lang="en-US" sz="900" b="1" kern="900" dirty="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1" kern="900" dirty="0" smtClean="0">
                          <a:solidFill>
                            <a:srgbClr val="000000"/>
                          </a:solidFill>
                          <a:effectLst/>
                          <a:latin typeface="Arial Narrow"/>
                          <a:ea typeface="MS PGothic"/>
                          <a:cs typeface="Times New Roman"/>
                        </a:rPr>
                        <a:t>1.07</a:t>
                      </a:r>
                      <a:endParaRPr lang="en-US" sz="900" b="1" kern="900" dirty="0">
                        <a:solidFill>
                          <a:srgbClr val="000000"/>
                        </a:solidFill>
                        <a:effectLst/>
                        <a:latin typeface="Arial"/>
                        <a:ea typeface="MS PGothic"/>
                        <a:cs typeface="Times New Roman"/>
                      </a:endParaRPr>
                    </a:p>
                  </a:txBody>
                  <a:tcPr marL="0" marR="2286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1" kern="900" dirty="0">
                          <a:solidFill>
                            <a:srgbClr val="000000"/>
                          </a:solidFill>
                          <a:effectLst/>
                          <a:latin typeface="Arial Narrow"/>
                          <a:ea typeface="MS PGothic"/>
                          <a:cs typeface="Times New Roman"/>
                        </a:rPr>
                        <a:t>0.80</a:t>
                      </a:r>
                      <a:endParaRPr lang="en-US" sz="900" b="1"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US</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1.625</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2.125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2.16</a:t>
                      </a: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2.23</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1.66</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Euro area</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-0.40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-0.40</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-0.38</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a:t>
                      </a:r>
                      <a:r>
                        <a:rPr lang="en-US" sz="900" b="0" kern="900" dirty="0" smtClean="0">
                          <a:solidFill>
                            <a:srgbClr val="000000"/>
                          </a:solidFill>
                          <a:effectLst/>
                          <a:latin typeface="Arial Narrow"/>
                          <a:ea typeface="MS PGothic"/>
                          <a:cs typeface="Times New Roman"/>
                        </a:rPr>
                        <a:t>0.38</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-0.32</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Japan</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-0.10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-0.10</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a:t>
                      </a:r>
                      <a:r>
                        <a:rPr lang="en-US" sz="900" b="0" kern="900" dirty="0" smtClean="0">
                          <a:solidFill>
                            <a:srgbClr val="000000"/>
                          </a:solidFill>
                          <a:effectLst/>
                          <a:latin typeface="Arial Narrow"/>
                          <a:ea typeface="MS PGothic"/>
                          <a:cs typeface="Times New Roman"/>
                        </a:rPr>
                        <a:t>0.04</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-0.01</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-0.05</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UK</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0.50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0.75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0.94</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0.94</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0.55</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Canada</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1.25</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1.75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1.82</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1.80</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1.07</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Australia</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1.50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1.75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1.63</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1.66</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2.12</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173771">
                <a:tc>
                  <a:txBody>
                    <a:bodyPr/>
                    <a:lstStyle/>
                    <a:p>
                      <a:pPr marL="0" marR="0" algn="ctr">
                        <a:lnSpc>
                          <a:spcPct val="100000"/>
                        </a:lnSpc>
                        <a:spcBef>
                          <a:spcPts val="0"/>
                        </a:spcBef>
                        <a:spcAft>
                          <a:spcPts val="0"/>
                        </a:spcAft>
                      </a:pPr>
                      <a:r>
                        <a:rPr lang="en-US" sz="900" kern="0" dirty="0" smtClean="0">
                          <a:solidFill>
                            <a:srgbClr val="000000"/>
                          </a:solidFill>
                          <a:effectLst/>
                          <a:latin typeface="Arial Narrow"/>
                          <a:ea typeface="Calibri"/>
                          <a:cs typeface="Arial Narrow"/>
                        </a:rPr>
                        <a:t>Norway</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0.50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0.75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FFFFFF"/>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NZ</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1.75</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1.75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1.87</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1.89</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a:noFill/>
                    </a:lnB>
                    <a:solidFill>
                      <a:srgbClr val="DAEEF3"/>
                    </a:solidFill>
                  </a:tcPr>
                </a:tc>
                <a:tc>
                  <a:txBody>
                    <a:bodyPr/>
                    <a:lstStyle/>
                    <a:p>
                      <a:pPr marL="0" marR="0" algn="ctr">
                        <a:lnSpc>
                          <a:spcPts val="1200"/>
                        </a:lnSpc>
                        <a:spcBef>
                          <a:spcPts val="0"/>
                        </a:spcBef>
                        <a:spcAft>
                          <a:spcPts val="0"/>
                        </a:spcAft>
                      </a:pPr>
                      <a:r>
                        <a:rPr lang="en-US" sz="900" b="0" kern="900" dirty="0">
                          <a:solidFill>
                            <a:srgbClr val="000000"/>
                          </a:solidFill>
                          <a:effectLst/>
                          <a:latin typeface="Arial Narrow"/>
                          <a:ea typeface="MS PGothic"/>
                          <a:cs typeface="Times New Roman"/>
                        </a:rPr>
                        <a:t>2.88</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a:noFill/>
                    </a:lnB>
                    <a:solidFill>
                      <a:srgbClr val="DAEEF3"/>
                    </a:solidFill>
                  </a:tcPr>
                </a:tc>
              </a:tr>
              <a:tr h="173771">
                <a:tc>
                  <a:txBody>
                    <a:bodyPr/>
                    <a:lstStyle/>
                    <a:p>
                      <a:pPr marL="0" marR="0" algn="ctr">
                        <a:lnSpc>
                          <a:spcPct val="100000"/>
                        </a:lnSpc>
                        <a:spcBef>
                          <a:spcPts val="0"/>
                        </a:spcBef>
                        <a:spcAft>
                          <a:spcPts val="0"/>
                        </a:spcAft>
                      </a:pPr>
                      <a:r>
                        <a:rPr lang="en-US" sz="900" kern="0" dirty="0">
                          <a:solidFill>
                            <a:srgbClr val="000000"/>
                          </a:solidFill>
                          <a:effectLst/>
                          <a:latin typeface="Arial Narrow"/>
                          <a:ea typeface="Calibri"/>
                          <a:cs typeface="Arial Narrow"/>
                        </a:rPr>
                        <a:t>Sweden</a:t>
                      </a:r>
                      <a:endParaRPr lang="en-US" sz="900" kern="900" dirty="0">
                        <a:effectLst/>
                        <a:latin typeface="Arial"/>
                        <a:ea typeface="MS PGothic"/>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-0.50</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-0.25</a:t>
                      </a:r>
                      <a:endParaRPr lang="en-US" sz="900" b="0" kern="900" dirty="0">
                        <a:solidFill>
                          <a:srgbClr val="000000"/>
                        </a:solidFill>
                        <a:effectLst/>
                        <a:latin typeface="Arial"/>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-0.59</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noFill/>
                      <a:prstDash val="solid"/>
                      <a:round/>
                      <a:headEnd type="none" w="med" len="med"/>
                      <a:tailEnd type="none" w="med" len="med"/>
                    </a:lnB>
                    <a:solidFill>
                      <a:schemeClr val="bg1"/>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-0.42</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noFill/>
                      <a:prstDash val="solid"/>
                      <a:round/>
                      <a:headEnd type="none" w="med" len="med"/>
                      <a:tailEnd type="none" w="med" len="med"/>
                    </a:lnB>
                    <a:solidFill>
                      <a:schemeClr val="bg1"/>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0.06</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r>
              <a:tr h="173771">
                <a:tc>
                  <a:txBody>
                    <a:bodyPr/>
                    <a:lstStyle/>
                    <a:p>
                      <a:pPr marL="0" marR="0" algn="ctr">
                        <a:lnSpc>
                          <a:spcPct val="100000"/>
                        </a:lnSpc>
                        <a:spcBef>
                          <a:spcPts val="0"/>
                        </a:spcBef>
                        <a:spcAft>
                          <a:spcPts val="0"/>
                        </a:spcAft>
                      </a:pPr>
                      <a:r>
                        <a:rPr lang="en-US" sz="900" kern="0" dirty="0" smtClean="0">
                          <a:solidFill>
                            <a:srgbClr val="000000"/>
                          </a:solidFill>
                          <a:effectLst/>
                          <a:latin typeface="Arial Narrow"/>
                          <a:ea typeface="Calibri"/>
                          <a:cs typeface="Arial Narrow"/>
                        </a:rPr>
                        <a:t>Switzerland</a:t>
                      </a:r>
                      <a:endParaRPr lang="en-US" sz="900" kern="0" dirty="0">
                        <a:solidFill>
                          <a:srgbClr val="000000"/>
                        </a:solidFill>
                        <a:effectLst/>
                        <a:latin typeface="Arial Narrow"/>
                        <a:ea typeface="Calibri"/>
                        <a:cs typeface="Arial Narrow"/>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defTabSz="914400" rtl="0" eaLnBrk="1" latinLnBrk="0" hangingPunct="1">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-0.75</a:t>
                      </a:r>
                      <a:endParaRPr lang="en-US" sz="900" b="0" kern="900" dirty="0">
                        <a:solidFill>
                          <a:srgbClr val="000000"/>
                        </a:solidFill>
                        <a:effectLst/>
                        <a:latin typeface="Arial Narrow"/>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defTabSz="914400" rtl="0" eaLnBrk="1" latinLnBrk="0" hangingPunct="1">
                        <a:lnSpc>
                          <a:spcPts val="1200"/>
                        </a:lnSpc>
                        <a:spcBef>
                          <a:spcPts val="0"/>
                        </a:spcBef>
                        <a:spcAft>
                          <a:spcPts val="0"/>
                        </a:spcAft>
                      </a:pPr>
                      <a:r>
                        <a:rPr lang="en-US" sz="900" b="0" kern="900" dirty="0" smtClean="0">
                          <a:solidFill>
                            <a:srgbClr val="000000"/>
                          </a:solidFill>
                          <a:effectLst/>
                          <a:latin typeface="Arial Narrow"/>
                          <a:ea typeface="MS PGothic"/>
                          <a:cs typeface="Times New Roman"/>
                        </a:rPr>
                        <a:t>-0.75</a:t>
                      </a:r>
                      <a:endParaRPr lang="en-US" sz="900" b="0" kern="900" dirty="0">
                        <a:solidFill>
                          <a:srgbClr val="000000"/>
                        </a:solidFill>
                        <a:effectLst/>
                        <a:latin typeface="Arial Narrow"/>
                        <a:ea typeface="MS PGothic"/>
                        <a:cs typeface="Times New Roman"/>
                      </a:endParaRPr>
                    </a:p>
                  </a:txBody>
                  <a:tcPr marL="0" marR="2286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a:noFill/>
                    </a:lnR>
                    <a:lnT>
                      <a:noFill/>
                    </a:lnT>
                    <a:lnB w="12700" cap="flat" cmpd="sng" algn="ctr">
                      <a:solidFill>
                        <a:schemeClr val="tx1"/>
                      </a:solidFill>
                      <a:prstDash val="solid"/>
                      <a:round/>
                      <a:headEnd type="none" w="med" len="med"/>
                      <a:tailEnd type="none" w="med" len="med"/>
                    </a:lnB>
                    <a:solidFill>
                      <a:srgbClr val="DAEEF3"/>
                    </a:solidFill>
                  </a:tcPr>
                </a:tc>
                <a:tc>
                  <a:txBody>
                    <a:bodyPr/>
                    <a:lstStyle/>
                    <a:p>
                      <a:pPr marL="0" marR="0" algn="ctr">
                        <a:lnSpc>
                          <a:spcPts val="1200"/>
                        </a:lnSpc>
                        <a:spcBef>
                          <a:spcPts val="0"/>
                        </a:spcBef>
                        <a:spcAft>
                          <a:spcPts val="0"/>
                        </a:spcAft>
                      </a:pPr>
                      <a:r>
                        <a:rPr lang="en-US" sz="900" b="0" kern="900" dirty="0" smtClean="0">
                          <a:solidFill>
                            <a:srgbClr val="000000"/>
                          </a:solidFill>
                          <a:effectLst/>
                          <a:latin typeface="Arial"/>
                          <a:ea typeface="MS PGothic"/>
                          <a:cs typeface="Times New Roman"/>
                        </a:rPr>
                        <a:t>-</a:t>
                      </a:r>
                      <a:endParaRPr lang="en-US" sz="900" b="0" kern="900" dirty="0">
                        <a:solidFill>
                          <a:srgbClr val="000000"/>
                        </a:solidFill>
                        <a:effectLst/>
                        <a:latin typeface="Arial"/>
                        <a:ea typeface="MS PGothic"/>
                        <a:cs typeface="Times New Roman"/>
                      </a:endParaRPr>
                    </a:p>
                  </a:txBody>
                  <a:tcPr marL="0" marR="2286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AEEF3"/>
                    </a:solidFill>
                  </a:tcPr>
                </a:tc>
              </a:tr>
            </a:tbl>
          </a:graphicData>
        </a:graphic>
      </p:graphicFrame>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562" y="1290307"/>
            <a:ext cx="2925763"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85" y="4069363"/>
            <a:ext cx="4822826"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639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8560"/>
          </a:xfrm>
          <a:noFill/>
        </p:spPr>
        <p:txBody>
          <a:bodyPr/>
          <a:lstStyle/>
          <a:p>
            <a:pPr>
              <a:lnSpc>
                <a:spcPts val="3000"/>
              </a:lnSpc>
            </a:pPr>
            <a:r>
              <a:rPr lang="en-US" sz="2350" dirty="0"/>
              <a:t>P</a:t>
            </a:r>
            <a:r>
              <a:rPr lang="en-US" sz="2350" dirty="0" smtClean="0"/>
              <a:t>rotectionism Appears to be Rising</a:t>
            </a:r>
            <a:endParaRPr lang="en-US" sz="2350" dirty="0"/>
          </a:p>
        </p:txBody>
      </p:sp>
      <p:sp>
        <p:nvSpPr>
          <p:cNvPr id="244741" name="Rectangle 5"/>
          <p:cNvSpPr>
            <a:spLocks noChangeArrowheads="1"/>
          </p:cNvSpPr>
          <p:nvPr/>
        </p:nvSpPr>
        <p:spPr bwMode="auto">
          <a:xfrm>
            <a:off x="150813" y="476672"/>
            <a:ext cx="888250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dirty="0" smtClean="0">
                <a:solidFill>
                  <a:srgbClr val="00BDF2"/>
                </a:solidFill>
              </a:rPr>
              <a:t>Particularly for non-tariff barriers, including local content rules, rules of origin, licensing and (labor, environmental, health and safety, etc.) standards requirements. US actions also threaten the workings of the WTO.</a:t>
            </a:r>
            <a:endParaRPr lang="en-US" alt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220710" y="1052736"/>
            <a:ext cx="5296766" cy="492443"/>
          </a:xfrm>
          <a:prstGeom prst="rect">
            <a:avLst/>
          </a:prstGeom>
        </p:spPr>
        <p:txBody>
          <a:bodyPr wrap="square">
            <a:spAutoFit/>
          </a:bodyPr>
          <a:lstStyle/>
          <a:p>
            <a:pPr algn="ctr" fontAlgn="base">
              <a:spcBef>
                <a:spcPct val="0"/>
              </a:spcBef>
              <a:spcAft>
                <a:spcPct val="0"/>
              </a:spcAft>
            </a:pPr>
            <a:r>
              <a:rPr lang="en-US" sz="1300" dirty="0" smtClean="0">
                <a:solidFill>
                  <a:srgbClr val="002D72"/>
                </a:solidFill>
              </a:rPr>
              <a:t>Global – Number of New Trade Measures Implemented, </a:t>
            </a:r>
          </a:p>
          <a:p>
            <a:pPr algn="ctr" fontAlgn="base">
              <a:spcBef>
                <a:spcPct val="0"/>
              </a:spcBef>
              <a:spcAft>
                <a:spcPct val="0"/>
              </a:spcAft>
            </a:pPr>
            <a:r>
              <a:rPr lang="en-US" sz="1300" dirty="0" smtClean="0">
                <a:solidFill>
                  <a:srgbClr val="002D72"/>
                </a:solidFill>
              </a:rPr>
              <a:t>2009-2017</a:t>
            </a:r>
            <a:endParaRPr lang="en-US" sz="1300" dirty="0">
              <a:solidFill>
                <a:srgbClr val="002D72"/>
              </a:solidFill>
            </a:endParaRPr>
          </a:p>
        </p:txBody>
      </p:sp>
      <p:sp>
        <p:nvSpPr>
          <p:cNvPr id="22" name="Text Box 3"/>
          <p:cNvSpPr txBox="1">
            <a:spLocks noChangeArrowheads="1"/>
          </p:cNvSpPr>
          <p:nvPr/>
        </p:nvSpPr>
        <p:spPr bwMode="auto">
          <a:xfrm>
            <a:off x="212295" y="3770915"/>
            <a:ext cx="43477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Note: All new measures taken each year. Source: Global Trade Alert and </a:t>
            </a:r>
            <a:r>
              <a:rPr lang="en-US" altLang="en-US" sz="800" b="0" dirty="0">
                <a:solidFill>
                  <a:srgbClr val="53565A"/>
                </a:solidFill>
              </a:rPr>
              <a:t>Citi Research</a:t>
            </a:r>
            <a:endParaRPr lang="en-GB" altLang="en-US" sz="800" b="0" dirty="0">
              <a:solidFill>
                <a:srgbClr val="53565A"/>
              </a:solidFill>
            </a:endParaRPr>
          </a:p>
        </p:txBody>
      </p:sp>
      <p:sp>
        <p:nvSpPr>
          <p:cNvPr id="25" name="Text Box 3"/>
          <p:cNvSpPr txBox="1">
            <a:spLocks noChangeArrowheads="1"/>
          </p:cNvSpPr>
          <p:nvPr/>
        </p:nvSpPr>
        <p:spPr bwMode="auto">
          <a:xfrm>
            <a:off x="4860032" y="6609153"/>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Note: All  WTO members. Source: WTO and </a:t>
            </a:r>
            <a:r>
              <a:rPr lang="en-US" altLang="en-US" sz="800" b="0" dirty="0">
                <a:solidFill>
                  <a:srgbClr val="53565A"/>
                </a:solidFill>
              </a:rPr>
              <a:t>Citi </a:t>
            </a:r>
            <a:r>
              <a:rPr lang="en-US" altLang="en-US" sz="800" b="0" dirty="0" smtClean="0">
                <a:solidFill>
                  <a:srgbClr val="53565A"/>
                </a:solidFill>
              </a:rPr>
              <a:t>Research</a:t>
            </a:r>
            <a:endParaRPr lang="en-GB" altLang="en-US" sz="800" b="0" dirty="0">
              <a:solidFill>
                <a:srgbClr val="FF0000"/>
              </a:solidFill>
            </a:endParaRPr>
          </a:p>
        </p:txBody>
      </p:sp>
      <p:sp>
        <p:nvSpPr>
          <p:cNvPr id="28" name="Rectangle 27"/>
          <p:cNvSpPr/>
          <p:nvPr/>
        </p:nvSpPr>
        <p:spPr>
          <a:xfrm>
            <a:off x="4570412" y="1052736"/>
            <a:ext cx="4588803" cy="492443"/>
          </a:xfrm>
          <a:prstGeom prst="rect">
            <a:avLst/>
          </a:prstGeom>
        </p:spPr>
        <p:txBody>
          <a:bodyPr wrap="square">
            <a:spAutoFit/>
          </a:bodyPr>
          <a:lstStyle/>
          <a:p>
            <a:pPr algn="ctr" fontAlgn="base">
              <a:spcBef>
                <a:spcPct val="0"/>
              </a:spcBef>
              <a:spcAft>
                <a:spcPct val="0"/>
              </a:spcAft>
            </a:pPr>
            <a:r>
              <a:rPr lang="en-US" sz="1300" dirty="0" smtClean="0">
                <a:solidFill>
                  <a:srgbClr val="002060"/>
                </a:solidFill>
              </a:rPr>
              <a:t>Select Economies – Number of New Harmful Trade Measures Implemented, 2009-2017</a:t>
            </a:r>
          </a:p>
        </p:txBody>
      </p:sp>
      <p:sp>
        <p:nvSpPr>
          <p:cNvPr id="30" name="Rectangle 29"/>
          <p:cNvSpPr/>
          <p:nvPr/>
        </p:nvSpPr>
        <p:spPr>
          <a:xfrm>
            <a:off x="5217360" y="3922843"/>
            <a:ext cx="3691332" cy="292388"/>
          </a:xfrm>
          <a:prstGeom prst="rect">
            <a:avLst/>
          </a:prstGeom>
        </p:spPr>
        <p:txBody>
          <a:bodyPr wrap="none">
            <a:spAutoFit/>
          </a:bodyPr>
          <a:lstStyle/>
          <a:p>
            <a:pPr algn="ctr" fontAlgn="base">
              <a:spcBef>
                <a:spcPct val="0"/>
              </a:spcBef>
              <a:spcAft>
                <a:spcPct val="0"/>
              </a:spcAft>
            </a:pPr>
            <a:r>
              <a:rPr lang="en-US" sz="1300" dirty="0" smtClean="0">
                <a:solidFill>
                  <a:srgbClr val="002060"/>
                </a:solidFill>
              </a:rPr>
              <a:t>Non-Tariff Trade Barrier Measures by the US</a:t>
            </a:r>
          </a:p>
        </p:txBody>
      </p:sp>
      <p:sp>
        <p:nvSpPr>
          <p:cNvPr id="19" name="Text Box 3"/>
          <p:cNvSpPr txBox="1">
            <a:spLocks noChangeArrowheads="1"/>
          </p:cNvSpPr>
          <p:nvPr/>
        </p:nvSpPr>
        <p:spPr bwMode="auto">
          <a:xfrm>
            <a:off x="5004048" y="3667090"/>
            <a:ext cx="3816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US" altLang="en-US" sz="800" b="0" dirty="0" smtClean="0">
                <a:solidFill>
                  <a:srgbClr val="53565A"/>
                </a:solidFill>
              </a:rPr>
              <a:t>Note: All new measures taken each year. Source: Global Trade Alert and Citi Research</a:t>
            </a:r>
            <a:endParaRPr lang="en-GB" altLang="en-US" sz="800" b="0" dirty="0">
              <a:solidFill>
                <a:srgbClr val="53565A"/>
              </a:solidFill>
            </a:endParaRPr>
          </a:p>
        </p:txBody>
      </p:sp>
      <p:pic>
        <p:nvPicPr>
          <p:cNvPr id="5123"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4880" y="4224448"/>
            <a:ext cx="3657600" cy="232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A7F2147E-DABB-4D9D-AB5A-7AA97CE200CD}" type="slidenum">
              <a:rPr lang="en-US" smtClean="0"/>
              <a:t>30</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 y="1513839"/>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3455" y="1513839"/>
            <a:ext cx="3657600" cy="221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44136" y="3933056"/>
            <a:ext cx="3456384" cy="292388"/>
          </a:xfrm>
          <a:prstGeom prst="rect">
            <a:avLst/>
          </a:prstGeom>
        </p:spPr>
        <p:txBody>
          <a:bodyPr wrap="square">
            <a:spAutoFit/>
          </a:bodyPr>
          <a:lstStyle/>
          <a:p>
            <a:pPr algn="l" fontAlgn="base">
              <a:spcBef>
                <a:spcPct val="0"/>
              </a:spcBef>
              <a:spcAft>
                <a:spcPct val="0"/>
              </a:spcAft>
            </a:pPr>
            <a:r>
              <a:rPr lang="en-US" sz="1300" dirty="0" smtClean="0">
                <a:solidFill>
                  <a:srgbClr val="002D72"/>
                </a:solidFill>
              </a:rPr>
              <a:t>Discriminatory Measures </a:t>
            </a:r>
            <a:r>
              <a:rPr lang="en-US" sz="1300" dirty="0">
                <a:solidFill>
                  <a:srgbClr val="002D72"/>
                </a:solidFill>
              </a:rPr>
              <a:t>I</a:t>
            </a:r>
            <a:r>
              <a:rPr lang="en-US" sz="1300" dirty="0" smtClean="0">
                <a:solidFill>
                  <a:srgbClr val="002D72"/>
                </a:solidFill>
              </a:rPr>
              <a:t>mplemented</a:t>
            </a:r>
            <a:endParaRPr lang="en-US" sz="1300" dirty="0">
              <a:solidFill>
                <a:srgbClr val="002D72"/>
              </a:solidFill>
            </a:endParaRPr>
          </a:p>
        </p:txBody>
      </p:sp>
      <p:sp>
        <p:nvSpPr>
          <p:cNvPr id="20" name="Text Box 3"/>
          <p:cNvSpPr txBox="1">
            <a:spLocks noChangeArrowheads="1"/>
          </p:cNvSpPr>
          <p:nvPr/>
        </p:nvSpPr>
        <p:spPr bwMode="auto">
          <a:xfrm>
            <a:off x="611560" y="6393709"/>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Global Trade Alert and </a:t>
            </a:r>
            <a:r>
              <a:rPr lang="en-US" altLang="en-US" sz="800" b="0" dirty="0">
                <a:solidFill>
                  <a:srgbClr val="53565A"/>
                </a:solidFill>
              </a:rPr>
              <a:t>Citi Research</a:t>
            </a:r>
            <a:endParaRPr lang="en-GB" altLang="en-US" sz="800" b="0" dirty="0">
              <a:solidFill>
                <a:srgbClr val="53565A"/>
              </a:solidFill>
            </a:endParaRPr>
          </a:p>
        </p:txBody>
      </p:sp>
      <p:pic>
        <p:nvPicPr>
          <p:cNvPr id="2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199657"/>
            <a:ext cx="3657600" cy="219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640730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371600"/>
            <a:ext cx="3657600" cy="231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738" name="Rectangle 2"/>
          <p:cNvSpPr>
            <a:spLocks noGrp="1" noChangeArrowheads="1"/>
          </p:cNvSpPr>
          <p:nvPr>
            <p:ph type="title"/>
          </p:nvPr>
        </p:nvSpPr>
        <p:spPr>
          <a:xfrm>
            <a:off x="179512" y="66678"/>
            <a:ext cx="8836025" cy="358560"/>
          </a:xfrm>
          <a:noFill/>
        </p:spPr>
        <p:txBody>
          <a:bodyPr/>
          <a:lstStyle/>
          <a:p>
            <a:pPr>
              <a:lnSpc>
                <a:spcPts val="3000"/>
              </a:lnSpc>
            </a:pPr>
            <a:r>
              <a:rPr lang="en-US" sz="2350" dirty="0" smtClean="0"/>
              <a:t>Exposure by Country</a:t>
            </a:r>
            <a:endParaRPr lang="en-US" sz="2350" dirty="0"/>
          </a:p>
        </p:txBody>
      </p:sp>
      <p:sp>
        <p:nvSpPr>
          <p:cNvPr id="244741" name="Rectangle 5"/>
          <p:cNvSpPr>
            <a:spLocks noChangeArrowheads="1"/>
          </p:cNvSpPr>
          <p:nvPr/>
        </p:nvSpPr>
        <p:spPr bwMode="auto">
          <a:xfrm>
            <a:off x="150813" y="476672"/>
            <a:ext cx="888250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dirty="0" smtClean="0">
                <a:solidFill>
                  <a:srgbClr val="00BDF2"/>
                </a:solidFill>
              </a:rPr>
              <a:t>In a trade war scenario, it is global openness and trade exposure that is more relevant. Asia is more vulnerable to trade flow disruptions as its global supply chains are more integrated</a:t>
            </a:r>
            <a:endParaRPr lang="en-US" altLang="en-US" b="0" dirty="0">
              <a:solidFill>
                <a:srgbClr val="00BDF2"/>
              </a:solidFill>
            </a:endParaRPr>
          </a:p>
        </p:txBody>
      </p:sp>
      <p:cxnSp>
        <p:nvCxnSpPr>
          <p:cNvPr id="13" name="Straight Connector 3"/>
          <p:cNvCxnSpPr>
            <a:cxnSpLocks noChangeShapeType="1"/>
          </p:cNvCxnSpPr>
          <p:nvPr/>
        </p:nvCxnSpPr>
        <p:spPr bwMode="auto">
          <a:xfrm>
            <a:off x="179512"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150813" y="1052736"/>
            <a:ext cx="4441254" cy="461665"/>
          </a:xfrm>
          <a:prstGeom prst="rect">
            <a:avLst/>
          </a:prstGeom>
        </p:spPr>
        <p:txBody>
          <a:bodyPr wrap="square">
            <a:spAutoFit/>
          </a:bodyPr>
          <a:lstStyle/>
          <a:p>
            <a:pPr algn="ctr" fontAlgn="base">
              <a:spcBef>
                <a:spcPct val="0"/>
              </a:spcBef>
              <a:spcAft>
                <a:spcPct val="0"/>
              </a:spcAft>
            </a:pPr>
            <a:r>
              <a:rPr lang="en-US" sz="1200" dirty="0" smtClean="0">
                <a:solidFill>
                  <a:srgbClr val="002D72"/>
                </a:solidFill>
              </a:rPr>
              <a:t>Selected Countries – Exports to the US and Trade Balance with the US (% of GDP, Value Added terms), 2011</a:t>
            </a:r>
            <a:endParaRPr lang="en-US" sz="1200" dirty="0">
              <a:solidFill>
                <a:srgbClr val="002D72"/>
              </a:solidFill>
            </a:endParaRPr>
          </a:p>
        </p:txBody>
      </p:sp>
      <p:sp>
        <p:nvSpPr>
          <p:cNvPr id="25" name="Text Box 3"/>
          <p:cNvSpPr txBox="1">
            <a:spLocks noChangeArrowheads="1"/>
          </p:cNvSpPr>
          <p:nvPr/>
        </p:nvSpPr>
        <p:spPr bwMode="auto">
          <a:xfrm>
            <a:off x="337240" y="6642556"/>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Census Bureau and Citi Research</a:t>
            </a:r>
            <a:endParaRPr lang="en-GB" altLang="en-US" sz="800" b="0" dirty="0">
              <a:solidFill>
                <a:srgbClr val="53565A"/>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31</a:t>
            </a:fld>
            <a:endParaRPr lang="en-US"/>
          </a:p>
        </p:txBody>
      </p:sp>
      <p:sp>
        <p:nvSpPr>
          <p:cNvPr id="14" name="Rectangle 13"/>
          <p:cNvSpPr/>
          <p:nvPr/>
        </p:nvSpPr>
        <p:spPr>
          <a:xfrm>
            <a:off x="4793135" y="1052736"/>
            <a:ext cx="4315369" cy="461665"/>
          </a:xfrm>
          <a:prstGeom prst="rect">
            <a:avLst/>
          </a:prstGeom>
        </p:spPr>
        <p:txBody>
          <a:bodyPr wrap="square">
            <a:spAutoFit/>
          </a:bodyPr>
          <a:lstStyle/>
          <a:p>
            <a:pPr algn="ctr" fontAlgn="base">
              <a:spcBef>
                <a:spcPct val="0"/>
              </a:spcBef>
              <a:spcAft>
                <a:spcPct val="0"/>
              </a:spcAft>
            </a:pPr>
            <a:r>
              <a:rPr lang="en-US" sz="1200" dirty="0" smtClean="0">
                <a:solidFill>
                  <a:srgbClr val="002D72"/>
                </a:solidFill>
              </a:rPr>
              <a:t>Selected Countries – Trade Openness (% of GDP, Value Added terms), 2011</a:t>
            </a:r>
            <a:endParaRPr lang="en-US" sz="1200" dirty="0">
              <a:solidFill>
                <a:srgbClr val="FF0000"/>
              </a:solidFill>
            </a:endParaRPr>
          </a:p>
        </p:txBody>
      </p:sp>
      <p:sp>
        <p:nvSpPr>
          <p:cNvPr id="15" name="Text Box 3"/>
          <p:cNvSpPr txBox="1">
            <a:spLocks noChangeArrowheads="1"/>
          </p:cNvSpPr>
          <p:nvPr/>
        </p:nvSpPr>
        <p:spPr bwMode="auto">
          <a:xfrm>
            <a:off x="5004048" y="3789040"/>
            <a:ext cx="4029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Note: Trade openness is defined as exports plus imports of goods and services. Source: OECD and Citi Research</a:t>
            </a:r>
            <a:endParaRPr lang="en-GB" altLang="en-US" sz="800" b="0" dirty="0">
              <a:solidFill>
                <a:srgbClr val="53565A"/>
              </a:solidFill>
            </a:endParaRPr>
          </a:p>
        </p:txBody>
      </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360" y="1484784"/>
            <a:ext cx="3657600" cy="22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3"/>
          <p:cNvSpPr txBox="1">
            <a:spLocks noChangeArrowheads="1"/>
          </p:cNvSpPr>
          <p:nvPr/>
        </p:nvSpPr>
        <p:spPr bwMode="auto">
          <a:xfrm>
            <a:off x="107504" y="3717032"/>
            <a:ext cx="43204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Note: Exports and trade of goods and services. Source: Census Bureau and Citi Research</a:t>
            </a:r>
            <a:endParaRPr lang="en-GB" altLang="en-US" sz="800" b="0" dirty="0">
              <a:solidFill>
                <a:srgbClr val="53565A"/>
              </a:solidFill>
            </a:endParaRPr>
          </a:p>
        </p:txBody>
      </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 y="4394159"/>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2661" y="4104955"/>
            <a:ext cx="4441254" cy="276999"/>
          </a:xfrm>
          <a:prstGeom prst="rect">
            <a:avLst/>
          </a:prstGeom>
        </p:spPr>
        <p:txBody>
          <a:bodyPr wrap="square">
            <a:spAutoFit/>
          </a:bodyPr>
          <a:lstStyle/>
          <a:p>
            <a:pPr algn="ctr" fontAlgn="base">
              <a:spcBef>
                <a:spcPct val="0"/>
              </a:spcBef>
              <a:spcAft>
                <a:spcPct val="0"/>
              </a:spcAft>
            </a:pPr>
            <a:r>
              <a:rPr lang="en-US" sz="1200" dirty="0" smtClean="0">
                <a:solidFill>
                  <a:srgbClr val="002D72"/>
                </a:solidFill>
              </a:rPr>
              <a:t>Goods Trade Balance with the US, 2018 (USD </a:t>
            </a:r>
            <a:r>
              <a:rPr lang="en-US" sz="1200" dirty="0" err="1" smtClean="0">
                <a:solidFill>
                  <a:srgbClr val="002D72"/>
                </a:solidFill>
              </a:rPr>
              <a:t>bn</a:t>
            </a:r>
            <a:r>
              <a:rPr lang="en-US" sz="1200" dirty="0" smtClean="0">
                <a:solidFill>
                  <a:srgbClr val="002D72"/>
                </a:solidFill>
              </a:rPr>
              <a:t>)</a:t>
            </a:r>
            <a:endParaRPr lang="en-US" sz="1200" dirty="0">
              <a:solidFill>
                <a:srgbClr val="FF0000"/>
              </a:solidFill>
            </a:endParaRPr>
          </a:p>
        </p:txBody>
      </p:sp>
      <p:sp>
        <p:nvSpPr>
          <p:cNvPr id="20" name="Rectangle 19"/>
          <p:cNvSpPr/>
          <p:nvPr/>
        </p:nvSpPr>
        <p:spPr>
          <a:xfrm>
            <a:off x="4297680" y="4104956"/>
            <a:ext cx="5026848" cy="276999"/>
          </a:xfrm>
          <a:prstGeom prst="rect">
            <a:avLst/>
          </a:prstGeom>
        </p:spPr>
        <p:txBody>
          <a:bodyPr wrap="square">
            <a:spAutoFit/>
          </a:bodyPr>
          <a:lstStyle/>
          <a:p>
            <a:pPr algn="ctr" fontAlgn="base">
              <a:spcBef>
                <a:spcPct val="0"/>
              </a:spcBef>
              <a:spcAft>
                <a:spcPct val="0"/>
              </a:spcAft>
            </a:pPr>
            <a:r>
              <a:rPr lang="en-US" sz="1200" dirty="0" smtClean="0">
                <a:solidFill>
                  <a:srgbClr val="002D72"/>
                </a:solidFill>
              </a:rPr>
              <a:t>Goods Trade Balance with US by Sector, 2017 (USD </a:t>
            </a:r>
            <a:r>
              <a:rPr lang="en-US" sz="1200" dirty="0" err="1" smtClean="0">
                <a:solidFill>
                  <a:srgbClr val="002D72"/>
                </a:solidFill>
              </a:rPr>
              <a:t>bn</a:t>
            </a:r>
            <a:r>
              <a:rPr lang="en-US" sz="1200" dirty="0" smtClean="0">
                <a:solidFill>
                  <a:srgbClr val="002D72"/>
                </a:solidFill>
              </a:rPr>
              <a:t>)</a:t>
            </a:r>
            <a:endParaRPr lang="en-US" sz="1200" dirty="0">
              <a:solidFill>
                <a:srgbClr val="FF0000"/>
              </a:solidFill>
            </a:endParaRPr>
          </a:p>
        </p:txBody>
      </p:sp>
      <p:sp>
        <p:nvSpPr>
          <p:cNvPr id="22" name="Text Box 3"/>
          <p:cNvSpPr txBox="1">
            <a:spLocks noChangeArrowheads="1"/>
          </p:cNvSpPr>
          <p:nvPr/>
        </p:nvSpPr>
        <p:spPr bwMode="auto">
          <a:xfrm>
            <a:off x="4701208" y="6642556"/>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Census Bureau and Citi Research</a:t>
            </a:r>
            <a:endParaRPr lang="en-GB" altLang="en-US" sz="800" b="0" dirty="0">
              <a:solidFill>
                <a:srgbClr val="53565A"/>
              </a:solidFill>
            </a:endParaRP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7861" y="4368937"/>
            <a:ext cx="36337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950156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US" sz="2350" dirty="0" smtClean="0"/>
              <a:t>Stock Markets Exposure to the US Varies Across Economies…</a:t>
            </a:r>
            <a:endParaRPr lang="en-US" sz="2350" dirty="0"/>
          </a:p>
        </p:txBody>
      </p:sp>
      <p:sp>
        <p:nvSpPr>
          <p:cNvPr id="244741" name="Rectangle 5"/>
          <p:cNvSpPr>
            <a:spLocks noChangeArrowheads="1"/>
          </p:cNvSpPr>
          <p:nvPr/>
        </p:nvSpPr>
        <p:spPr bwMode="auto">
          <a:xfrm>
            <a:off x="150813" y="476672"/>
            <a:ext cx="888250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alt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2" name="Rectangle 5"/>
          <p:cNvSpPr>
            <a:spLocks noChangeArrowheads="1"/>
          </p:cNvSpPr>
          <p:nvPr/>
        </p:nvSpPr>
        <p:spPr bwMode="auto">
          <a:xfrm>
            <a:off x="153987" y="476672"/>
            <a:ext cx="888250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r>
              <a:rPr lang="en-US" altLang="en-US" b="0" dirty="0" smtClean="0">
                <a:solidFill>
                  <a:srgbClr val="00BDF2"/>
                </a:solidFill>
              </a:rPr>
              <a:t>The economies that are more vulnerable to protectionism through trade and its stock market include Mexico and Canada, but also Korea, Taiwan, and Switzerland. </a:t>
            </a:r>
            <a:endParaRPr lang="en-US" altLang="en-US" b="0" dirty="0">
              <a:solidFill>
                <a:srgbClr val="00BDF2"/>
              </a:solidFill>
            </a:endParaRPr>
          </a:p>
        </p:txBody>
      </p:sp>
      <p:sp>
        <p:nvSpPr>
          <p:cNvPr id="28" name="Text Box 3"/>
          <p:cNvSpPr txBox="1">
            <a:spLocks noChangeArrowheads="1"/>
          </p:cNvSpPr>
          <p:nvPr/>
        </p:nvSpPr>
        <p:spPr bwMode="auto">
          <a:xfrm>
            <a:off x="539552" y="6237312"/>
            <a:ext cx="66247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Note: North America sales exposure as reported by listed companies.</a:t>
            </a:r>
            <a:br>
              <a:rPr lang="en-US" altLang="en-US" sz="1000" b="0" dirty="0" smtClean="0">
                <a:solidFill>
                  <a:srgbClr val="53565A"/>
                </a:solidFill>
              </a:rPr>
            </a:br>
            <a:r>
              <a:rPr lang="en-US" altLang="en-US" sz="1000" b="0" dirty="0" smtClean="0">
                <a:solidFill>
                  <a:srgbClr val="53565A"/>
                </a:solidFill>
              </a:rPr>
              <a:t>Source: Haver, </a:t>
            </a:r>
            <a:r>
              <a:rPr lang="en-US" altLang="en-US" sz="1000" b="0" dirty="0" err="1" smtClean="0">
                <a:solidFill>
                  <a:srgbClr val="53565A"/>
                </a:solidFill>
              </a:rPr>
              <a:t>Factset</a:t>
            </a:r>
            <a:r>
              <a:rPr lang="en-US" altLang="en-US" sz="1000" b="0" dirty="0" smtClean="0">
                <a:solidFill>
                  <a:srgbClr val="53565A"/>
                </a:solidFill>
              </a:rPr>
              <a:t> and </a:t>
            </a:r>
            <a:r>
              <a:rPr lang="en-US" altLang="en-US" sz="1000" b="0" dirty="0">
                <a:solidFill>
                  <a:srgbClr val="53565A"/>
                </a:solidFill>
              </a:rPr>
              <a:t>Citi </a:t>
            </a:r>
            <a:r>
              <a:rPr lang="en-US" altLang="en-US" sz="1000" b="0" dirty="0" smtClean="0">
                <a:solidFill>
                  <a:srgbClr val="53565A"/>
                </a:solidFill>
              </a:rPr>
              <a:t>Research</a:t>
            </a:r>
            <a:br>
              <a:rPr lang="en-US" altLang="en-US" sz="1000" b="0" dirty="0" smtClean="0">
                <a:solidFill>
                  <a:srgbClr val="53565A"/>
                </a:solidFill>
              </a:rPr>
            </a:br>
            <a:r>
              <a:rPr lang="en-US" altLang="en-US" sz="1000" b="0" dirty="0" smtClean="0">
                <a:solidFill>
                  <a:srgbClr val="53565A"/>
                </a:solidFill>
              </a:rPr>
              <a:t>See: </a:t>
            </a:r>
            <a:r>
              <a:rPr lang="en-US" sz="1000" b="0" u="sng" dirty="0">
                <a:hlinkClick r:id="rId4"/>
              </a:rPr>
              <a:t>Global Equity Strategist - Trade Wars: Equity Market Impact</a:t>
            </a:r>
            <a:endParaRPr lang="en-GB" altLang="en-US" sz="1000" b="0" dirty="0">
              <a:solidFill>
                <a:srgbClr val="53565A"/>
              </a:solidFill>
            </a:endParaRPr>
          </a:p>
        </p:txBody>
      </p:sp>
      <p:sp>
        <p:nvSpPr>
          <p:cNvPr id="29" name="Rectangle 28"/>
          <p:cNvSpPr/>
          <p:nvPr/>
        </p:nvSpPr>
        <p:spPr>
          <a:xfrm>
            <a:off x="1112718" y="1177007"/>
            <a:ext cx="6965112" cy="307777"/>
          </a:xfrm>
          <a:prstGeom prst="rect">
            <a:avLst/>
          </a:prstGeom>
        </p:spPr>
        <p:txBody>
          <a:bodyPr wrap="none">
            <a:spAutoFit/>
          </a:bodyPr>
          <a:lstStyle/>
          <a:p>
            <a:pPr algn="ctr" fontAlgn="base">
              <a:spcBef>
                <a:spcPct val="0"/>
              </a:spcBef>
              <a:spcAft>
                <a:spcPct val="0"/>
              </a:spcAft>
            </a:pPr>
            <a:r>
              <a:rPr lang="en-US" dirty="0" smtClean="0">
                <a:solidFill>
                  <a:srgbClr val="002060"/>
                </a:solidFill>
              </a:rPr>
              <a:t>Exports to the US (% of GDP) vs </a:t>
            </a:r>
            <a:r>
              <a:rPr lang="en-US" dirty="0">
                <a:solidFill>
                  <a:srgbClr val="002060"/>
                </a:solidFill>
              </a:rPr>
              <a:t>Stock Market Sales Exposure to North America</a:t>
            </a:r>
          </a:p>
        </p:txBody>
      </p:sp>
      <p:pic>
        <p:nvPicPr>
          <p:cNvPr id="6146" name="Picture 2" descr="https://www.citivelocity.com/rendition/eppublic/akpublic/documents/output/816203/images/image129.png?ts=20180306172511&amp;versio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1628800"/>
            <a:ext cx="7003061"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802214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4581128"/>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33</a:t>
            </a:fld>
            <a:endParaRPr lang="en-US"/>
          </a:p>
        </p:txBody>
      </p:sp>
      <p:graphicFrame>
        <p:nvGraphicFramePr>
          <p:cNvPr id="9" name="Table 8"/>
          <p:cNvGraphicFramePr>
            <a:graphicFrameLocks noGrp="1"/>
          </p:cNvGraphicFramePr>
          <p:nvPr>
            <p:custDataLst>
              <p:tags r:id="rId3"/>
            </p:custDataLst>
            <p:extLst>
              <p:ext uri="{D42A27DB-BD31-4B8C-83A1-F6EECF244321}">
                <p14:modId xmlns:p14="http://schemas.microsoft.com/office/powerpoint/2010/main" val="145529682"/>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tx2">
                              <a:lumMod val="75000"/>
                            </a:schemeClr>
                          </a:solidFill>
                          <a:latin typeface="+mn-lt"/>
                          <a:ea typeface="+mn-ea"/>
                          <a:cs typeface="+mn-cs"/>
                        </a:rPr>
                        <a:t>Global Growth: Still Strong,</a:t>
                      </a:r>
                      <a:r>
                        <a:rPr lang="en-GB" altLang="en-US" sz="2200" b="0" kern="1200" baseline="0" dirty="0" smtClean="0">
                          <a:solidFill>
                            <a:schemeClr val="tx2">
                              <a:lumMod val="75000"/>
                            </a:schemeClr>
                          </a:solidFill>
                          <a:latin typeface="+mn-lt"/>
                          <a:ea typeface="+mn-ea"/>
                          <a:cs typeface="+mn-cs"/>
                        </a:rPr>
                        <a:t> But No Longer Strengthening</a:t>
                      </a:r>
                      <a:endParaRPr lang="en-GB" altLang="en-US" sz="2200" b="0" kern="1200" dirty="0" smtClean="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rgbClr val="002060"/>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rgbClr val="002060"/>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dirty="0" smtClean="0">
                        <a:solidFill>
                          <a:srgbClr val="002060"/>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rgbClr val="002060"/>
                          </a:solidFill>
                          <a:latin typeface="+mn-lt"/>
                          <a:ea typeface="+mn-ea"/>
                          <a:cs typeface="+mn-cs"/>
                        </a:rPr>
                        <a:t>Are we heading for a Trade War?</a:t>
                      </a: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dirty="0" smtClean="0">
                          <a:solidFill>
                            <a:schemeClr val="bg1"/>
                          </a:solidFill>
                          <a:latin typeface="+mn-lt"/>
                          <a:ea typeface="+mn-ea"/>
                          <a:cs typeface="+mn-cs"/>
                        </a:rPr>
                        <a:t>How resilient is India to likely shocks?</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5768400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 y="63501"/>
            <a:ext cx="8810625" cy="1107996"/>
          </a:xfrm>
        </p:spPr>
        <p:txBody>
          <a:bodyPr/>
          <a:lstStyle/>
          <a:p>
            <a:r>
              <a:rPr lang="en-US" dirty="0" smtClean="0"/>
              <a:t>How resilient is India likely to be to AE interest rate and exchange rate shocks?</a:t>
            </a:r>
            <a:br>
              <a:rPr lang="en-US" dirty="0" smtClean="0"/>
            </a:br>
            <a:endParaRPr lang="en-US" dirty="0"/>
          </a:p>
        </p:txBody>
      </p:sp>
      <p:sp>
        <p:nvSpPr>
          <p:cNvPr id="3" name="Text Placeholder 2"/>
          <p:cNvSpPr>
            <a:spLocks noGrp="1"/>
          </p:cNvSpPr>
          <p:nvPr>
            <p:ph type="body" idx="1"/>
          </p:nvPr>
        </p:nvSpPr>
        <p:spPr>
          <a:xfrm>
            <a:off x="0" y="836712"/>
            <a:ext cx="9144000" cy="6010176"/>
          </a:xfrm>
        </p:spPr>
        <p:txBody>
          <a:bodyPr/>
          <a:lstStyle/>
          <a:p>
            <a:r>
              <a:rPr lang="en-US" sz="1600" dirty="0"/>
              <a:t>India </a:t>
            </a:r>
            <a:r>
              <a:rPr lang="en-US" sz="1600" dirty="0" smtClean="0"/>
              <a:t>an example </a:t>
            </a:r>
            <a:r>
              <a:rPr lang="en-US" sz="1600" dirty="0"/>
              <a:t>of how an EM </a:t>
            </a:r>
            <a:r>
              <a:rPr lang="en-US" sz="1600" dirty="0" smtClean="0"/>
              <a:t>can </a:t>
            </a:r>
            <a:r>
              <a:rPr lang="en-US" sz="1600" dirty="0"/>
              <a:t>be </a:t>
            </a:r>
            <a:r>
              <a:rPr lang="en-US" sz="1600" dirty="0" smtClean="0"/>
              <a:t>among most </a:t>
            </a:r>
            <a:r>
              <a:rPr lang="en-US" sz="1600" dirty="0"/>
              <a:t>fragile or </a:t>
            </a:r>
            <a:r>
              <a:rPr lang="en-US" sz="1600" dirty="0" smtClean="0"/>
              <a:t>most resilient </a:t>
            </a:r>
            <a:r>
              <a:rPr lang="en-US" sz="1600" dirty="0"/>
              <a:t>economies depending on </a:t>
            </a:r>
            <a:r>
              <a:rPr lang="en-US" sz="1600" dirty="0" smtClean="0"/>
              <a:t>domestic </a:t>
            </a:r>
            <a:r>
              <a:rPr lang="en-US" sz="1600" dirty="0"/>
              <a:t>policy environment, prudential controls and macro imbalances. </a:t>
            </a:r>
          </a:p>
          <a:p>
            <a:r>
              <a:rPr lang="en-US" dirty="0"/>
              <a:t> </a:t>
            </a:r>
            <a:r>
              <a:rPr lang="en-US" sz="1600" dirty="0" smtClean="0"/>
              <a:t>India among fragile </a:t>
            </a:r>
            <a:r>
              <a:rPr lang="en-US" sz="1600" dirty="0"/>
              <a:t>five when </a:t>
            </a:r>
            <a:r>
              <a:rPr lang="en-US" sz="1600" dirty="0" smtClean="0"/>
              <a:t>first </a:t>
            </a:r>
            <a:r>
              <a:rPr lang="en-US" sz="1600" dirty="0"/>
              <a:t>sign of withdrawal/taper began in 2013, with INR </a:t>
            </a:r>
            <a:r>
              <a:rPr lang="en-US" sz="1600" dirty="0" smtClean="0"/>
              <a:t>plunging </a:t>
            </a:r>
            <a:r>
              <a:rPr lang="en-US" sz="1600" dirty="0"/>
              <a:t>27pc in 3months.  That period for India was characterized </a:t>
            </a:r>
            <a:r>
              <a:rPr lang="en-US" sz="1600" dirty="0" smtClean="0"/>
              <a:t>by:</a:t>
            </a:r>
            <a:endParaRPr lang="en-US" sz="1600" dirty="0"/>
          </a:p>
          <a:p>
            <a:pPr lvl="1"/>
            <a:r>
              <a:rPr lang="en-US" dirty="0" smtClean="0"/>
              <a:t>High </a:t>
            </a:r>
            <a:r>
              <a:rPr lang="en-US" dirty="0"/>
              <a:t>basic balance deficit (negative US$68bn or 3.7% GDP) with shortage of domestic savings to fund investments  </a:t>
            </a:r>
            <a:endParaRPr lang="en-US" dirty="0" smtClean="0"/>
          </a:p>
          <a:p>
            <a:pPr lvl="1"/>
            <a:r>
              <a:rPr lang="en-US" dirty="0" smtClean="0"/>
              <a:t>Negative </a:t>
            </a:r>
            <a:r>
              <a:rPr lang="en-US" dirty="0"/>
              <a:t>real rates, dis-incentivizing domestic </a:t>
            </a:r>
            <a:r>
              <a:rPr lang="en-US" dirty="0" smtClean="0"/>
              <a:t>savings</a:t>
            </a:r>
          </a:p>
          <a:p>
            <a:pPr lvl="1"/>
            <a:r>
              <a:rPr lang="en-US" dirty="0" smtClean="0"/>
              <a:t>Policy </a:t>
            </a:r>
            <a:r>
              <a:rPr lang="en-US" dirty="0"/>
              <a:t>paralyzed government at the </a:t>
            </a:r>
            <a:r>
              <a:rPr lang="en-US" dirty="0" smtClean="0"/>
              <a:t>center</a:t>
            </a:r>
            <a:r>
              <a:rPr lang="en-US" dirty="0"/>
              <a:t> </a:t>
            </a:r>
          </a:p>
          <a:p>
            <a:pPr lvl="0"/>
            <a:r>
              <a:rPr lang="en-US" b="1" dirty="0"/>
              <a:t> </a:t>
            </a:r>
            <a:r>
              <a:rPr lang="en-US" sz="1600" dirty="0" smtClean="0"/>
              <a:t>Post-2013</a:t>
            </a:r>
            <a:r>
              <a:rPr lang="en-US" sz="1600" dirty="0"/>
              <a:t>, as government and RBI took corrective action (with </a:t>
            </a:r>
            <a:r>
              <a:rPr lang="en-US" sz="1600" dirty="0" smtClean="0"/>
              <a:t>help </a:t>
            </a:r>
            <a:r>
              <a:rPr lang="en-US" sz="1600" dirty="0"/>
              <a:t>of lower crude prices), some </a:t>
            </a:r>
            <a:r>
              <a:rPr lang="en-US" sz="1600" dirty="0" smtClean="0"/>
              <a:t>imbalances </a:t>
            </a:r>
            <a:r>
              <a:rPr lang="en-US" sz="1600" dirty="0"/>
              <a:t>were </a:t>
            </a:r>
            <a:r>
              <a:rPr lang="en-US" sz="1600" dirty="0" smtClean="0"/>
              <a:t>corrected </a:t>
            </a:r>
            <a:r>
              <a:rPr lang="en-US" sz="1600" dirty="0"/>
              <a:t>and INR </a:t>
            </a:r>
            <a:r>
              <a:rPr lang="en-US" sz="1600" dirty="0" smtClean="0"/>
              <a:t>among outperformers </a:t>
            </a:r>
            <a:r>
              <a:rPr lang="en-US" sz="1600" dirty="0"/>
              <a:t>in </a:t>
            </a:r>
            <a:r>
              <a:rPr lang="en-US" sz="1600" dirty="0" smtClean="0"/>
              <a:t>Ems</a:t>
            </a:r>
          </a:p>
          <a:p>
            <a:pPr lvl="1"/>
            <a:r>
              <a:rPr lang="en-US" dirty="0" smtClean="0"/>
              <a:t>Basic </a:t>
            </a:r>
            <a:r>
              <a:rPr lang="en-US" dirty="0"/>
              <a:t>balance turned surplus in </a:t>
            </a:r>
            <a:r>
              <a:rPr lang="en-US" dirty="0" smtClean="0"/>
              <a:t>FY15-FY17</a:t>
            </a:r>
          </a:p>
          <a:p>
            <a:pPr lvl="1"/>
            <a:r>
              <a:rPr lang="en-US" dirty="0" smtClean="0"/>
              <a:t>RBI </a:t>
            </a:r>
            <a:r>
              <a:rPr lang="en-US" dirty="0"/>
              <a:t>shifted to </a:t>
            </a:r>
            <a:r>
              <a:rPr lang="en-US" dirty="0" smtClean="0"/>
              <a:t>formal </a:t>
            </a:r>
            <a:r>
              <a:rPr lang="en-US" dirty="0"/>
              <a:t>flexible inflation targeting</a:t>
            </a:r>
            <a:r>
              <a:rPr lang="en-US" dirty="0" smtClean="0"/>
              <a:t>.</a:t>
            </a:r>
          </a:p>
          <a:p>
            <a:pPr lvl="1"/>
            <a:r>
              <a:rPr lang="en-US" dirty="0" smtClean="0"/>
              <a:t>Real </a:t>
            </a:r>
            <a:r>
              <a:rPr lang="en-US" dirty="0"/>
              <a:t>rates </a:t>
            </a:r>
            <a:r>
              <a:rPr lang="en-US" dirty="0" smtClean="0"/>
              <a:t>rose to positive levels</a:t>
            </a:r>
          </a:p>
          <a:p>
            <a:pPr lvl="1"/>
            <a:r>
              <a:rPr lang="en-US" dirty="0" smtClean="0"/>
              <a:t>Strong </a:t>
            </a:r>
            <a:r>
              <a:rPr lang="en-US" dirty="0"/>
              <a:t>mandate </a:t>
            </a:r>
            <a:r>
              <a:rPr lang="en-US" dirty="0" smtClean="0"/>
              <a:t>for reformist </a:t>
            </a:r>
            <a:r>
              <a:rPr lang="en-US" dirty="0"/>
              <a:t>Modi government improved growth prospects</a:t>
            </a:r>
          </a:p>
          <a:p>
            <a:r>
              <a:rPr lang="en-US" sz="1600" dirty="0" smtClean="0"/>
              <a:t>Recently:</a:t>
            </a:r>
          </a:p>
          <a:p>
            <a:pPr lvl="1"/>
            <a:r>
              <a:rPr lang="en-US" dirty="0" smtClean="0"/>
              <a:t>Rise in </a:t>
            </a:r>
            <a:r>
              <a:rPr lang="en-US" dirty="0"/>
              <a:t>crude prices </a:t>
            </a:r>
            <a:r>
              <a:rPr lang="en-US" dirty="0" smtClean="0"/>
              <a:t>and more expansionary fiscal policy turned basic balance negative</a:t>
            </a:r>
          </a:p>
          <a:p>
            <a:pPr lvl="1"/>
            <a:r>
              <a:rPr lang="en-US" dirty="0" smtClean="0"/>
              <a:t>Political </a:t>
            </a:r>
            <a:r>
              <a:rPr lang="en-US" dirty="0"/>
              <a:t>cycle turning/uncertainty rising some of the resilience could be tested. </a:t>
            </a:r>
            <a:endParaRPr lang="en-US" dirty="0" smtClean="0"/>
          </a:p>
          <a:p>
            <a:pPr lvl="1"/>
            <a:r>
              <a:rPr lang="en-US" dirty="0" smtClean="0"/>
              <a:t>Capital controls help but not sufficient to insulate India from AE interest rate and exchange rate shocks</a:t>
            </a:r>
            <a:endParaRPr lang="en-US" dirty="0"/>
          </a:p>
          <a:p>
            <a:pPr marL="0" indent="0">
              <a:buNone/>
            </a:pPr>
            <a:endParaRPr lang="en-US" dirty="0"/>
          </a:p>
          <a:p>
            <a:pPr marL="0" indent="0">
              <a:buNone/>
            </a:pPr>
            <a:r>
              <a:rPr lang="en-US" dirty="0"/>
              <a:t> </a:t>
            </a:r>
          </a:p>
        </p:txBody>
      </p:sp>
      <p:sp>
        <p:nvSpPr>
          <p:cNvPr id="4" name="Slide Number Placeholder 3"/>
          <p:cNvSpPr>
            <a:spLocks noGrp="1"/>
          </p:cNvSpPr>
          <p:nvPr>
            <p:ph type="sldNum" sz="quarter" idx="10"/>
          </p:nvPr>
        </p:nvSpPr>
        <p:spPr/>
        <p:txBody>
          <a:bodyPr/>
          <a:lstStyle/>
          <a:p>
            <a:fld id="{BB55BEE1-E283-42F2-88B6-467360C66DE5}" type="slidenum">
              <a:rPr lang="en-US" smtClean="0"/>
              <a:t>34</a:t>
            </a:fld>
            <a:endParaRPr lang="en-US"/>
          </a:p>
        </p:txBody>
      </p:sp>
    </p:spTree>
    <p:extLst>
      <p:ext uri="{BB962C8B-B14F-4D97-AF65-F5344CB8AC3E}">
        <p14:creationId xmlns:p14="http://schemas.microsoft.com/office/powerpoint/2010/main" val="7737421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smtClean="0"/>
              <a:t>Conclusion</a:t>
            </a:r>
            <a:endParaRPr lang="en-US" sz="2350" dirty="0"/>
          </a:p>
        </p:txBody>
      </p:sp>
      <p:sp>
        <p:nvSpPr>
          <p:cNvPr id="3" name="Slide Number Placeholder 2"/>
          <p:cNvSpPr>
            <a:spLocks noGrp="1"/>
          </p:cNvSpPr>
          <p:nvPr>
            <p:ph type="sldNum" sz="quarter" idx="10"/>
          </p:nvPr>
        </p:nvSpPr>
        <p:spPr/>
        <p:txBody>
          <a:bodyPr/>
          <a:lstStyle/>
          <a:p>
            <a:fld id="{A7F2147E-DABB-4D9D-AB5A-7AA97CE200CD}" type="slidenum">
              <a:rPr lang="en-US" smtClean="0">
                <a:solidFill>
                  <a:srgbClr val="53565A"/>
                </a:solidFill>
              </a:rPr>
              <a:t>35</a:t>
            </a:fld>
            <a:endParaRPr lang="en-US">
              <a:solidFill>
                <a:srgbClr val="53565A"/>
              </a:solidFill>
            </a:endParaRPr>
          </a:p>
        </p:txBody>
      </p:sp>
      <p:sp>
        <p:nvSpPr>
          <p:cNvPr id="12" name="Text Box 15"/>
          <p:cNvSpPr txBox="1">
            <a:spLocks noChangeArrowheads="1"/>
          </p:cNvSpPr>
          <p:nvPr/>
        </p:nvSpPr>
        <p:spPr bwMode="auto">
          <a:xfrm>
            <a:off x="290750" y="1916832"/>
            <a:ext cx="861354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marL="228600" indent="-228600"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buClr>
                <a:srgbClr val="00BDF2"/>
              </a:buClr>
            </a:pPr>
            <a:r>
              <a:rPr lang="en-US" altLang="en-US" sz="2400" b="0" dirty="0" smtClean="0">
                <a:solidFill>
                  <a:srgbClr val="002060"/>
                </a:solidFill>
              </a:rPr>
              <a:t>The Global Economy Looks Pretty Good – better than it has looked for a long time and probably as good as it is going to get in this cycle</a:t>
            </a:r>
          </a:p>
          <a:p>
            <a:pPr eaLnBrk="1" hangingPunct="1">
              <a:buClr>
                <a:srgbClr val="00BDF2"/>
              </a:buClr>
            </a:pPr>
            <a:r>
              <a:rPr lang="en-US" altLang="en-US" sz="2400" b="0" dirty="0" smtClean="0">
                <a:solidFill>
                  <a:srgbClr val="002060"/>
                </a:solidFill>
              </a:rPr>
              <a:t>We seem to get more asset price inflation than price inflation </a:t>
            </a:r>
          </a:p>
          <a:p>
            <a:pPr eaLnBrk="1" hangingPunct="1">
              <a:buClr>
                <a:srgbClr val="00BDF2"/>
              </a:buClr>
            </a:pPr>
            <a:r>
              <a:rPr lang="en-US" altLang="en-US" sz="2400" b="0" dirty="0" smtClean="0">
                <a:solidFill>
                  <a:srgbClr val="002060"/>
                </a:solidFill>
              </a:rPr>
              <a:t>Good times don’t last forever – imbalances are building, especially in the US, and resilience is diminishing</a:t>
            </a:r>
          </a:p>
          <a:p>
            <a:pPr eaLnBrk="1" hangingPunct="1">
              <a:buClr>
                <a:srgbClr val="00BDF2"/>
              </a:buClr>
            </a:pPr>
            <a:r>
              <a:rPr lang="en-US" altLang="en-US" sz="2400" b="0" dirty="0" smtClean="0">
                <a:solidFill>
                  <a:srgbClr val="002060"/>
                </a:solidFill>
              </a:rPr>
              <a:t>Plenty of shocks are also looming: India likely resilient but not immune.</a:t>
            </a:r>
          </a:p>
          <a:p>
            <a:pPr eaLnBrk="1" hangingPunct="1">
              <a:buClr>
                <a:srgbClr val="00BDF2"/>
              </a:buClr>
            </a:pPr>
            <a:endParaRPr lang="en-US" altLang="en-US" sz="2400" b="0" dirty="0" smtClean="0">
              <a:solidFill>
                <a:srgbClr val="002060"/>
              </a:solidFill>
            </a:endParaRPr>
          </a:p>
        </p:txBody>
      </p:sp>
    </p:spTree>
    <p:custDataLst>
      <p:tags r:id="rId1"/>
    </p:custDataLst>
    <p:extLst>
      <p:ext uri="{BB962C8B-B14F-4D97-AF65-F5344CB8AC3E}">
        <p14:creationId xmlns:p14="http://schemas.microsoft.com/office/powerpoint/2010/main" val="262503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69332"/>
          </a:xfrm>
          <a:noFill/>
        </p:spPr>
        <p:txBody>
          <a:bodyPr/>
          <a:lstStyle/>
          <a:p>
            <a:r>
              <a:rPr lang="en-GB" altLang="en-US" sz="2350" dirty="0">
                <a:solidFill>
                  <a:srgbClr val="002D72"/>
                </a:solidFill>
              </a:rPr>
              <a:t>Citi Economic Forecasts </a:t>
            </a:r>
            <a:r>
              <a:rPr lang="en-GB" altLang="en-US" sz="2350" dirty="0" smtClean="0">
                <a:solidFill>
                  <a:srgbClr val="002D72"/>
                </a:solidFill>
              </a:rPr>
              <a:t>Overview 2017F-2019F</a:t>
            </a:r>
            <a:endParaRPr lang="en-GB" altLang="en-US" sz="2350" dirty="0">
              <a:solidFill>
                <a:srgbClr val="002D72"/>
              </a:solidFill>
            </a:endParaRPr>
          </a:p>
        </p:txBody>
      </p:sp>
      <p:sp>
        <p:nvSpPr>
          <p:cNvPr id="3" name="Slide Number Placeholder 2"/>
          <p:cNvSpPr>
            <a:spLocks noGrp="1"/>
          </p:cNvSpPr>
          <p:nvPr>
            <p:ph type="sldNum" sz="quarter" idx="10"/>
          </p:nvPr>
        </p:nvSpPr>
        <p:spPr/>
        <p:txBody>
          <a:bodyPr/>
          <a:lstStyle/>
          <a:p>
            <a:fld id="{A7F2147E-DABB-4D9D-AB5A-7AA97CE200CD}" type="slidenum">
              <a:rPr lang="en-US" smtClean="0"/>
              <a:t>36</a:t>
            </a:fld>
            <a:endParaRPr lang="en-US" dirty="0"/>
          </a:p>
        </p:txBody>
      </p:sp>
      <p:sp>
        <p:nvSpPr>
          <p:cNvPr id="17" name="Text Box 3"/>
          <p:cNvSpPr txBox="1">
            <a:spLocks noChangeArrowheads="1"/>
          </p:cNvSpPr>
          <p:nvPr/>
        </p:nvSpPr>
        <p:spPr bwMode="auto">
          <a:xfrm>
            <a:off x="174179" y="6350106"/>
            <a:ext cx="86288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FontTx/>
              <a:buNone/>
            </a:pPr>
            <a:r>
              <a:rPr lang="en-GB" altLang="en-US" sz="1000" b="0" dirty="0" smtClean="0"/>
              <a:t>Note: As of 18 April 2018. </a:t>
            </a:r>
            <a:r>
              <a:rPr lang="en-US" altLang="en-US" sz="1000" b="0" dirty="0"/>
              <a:t>Aggregates at market exchange </a:t>
            </a:r>
            <a:r>
              <a:rPr lang="en-US" altLang="en-US" sz="1000" b="0" dirty="0" smtClean="0"/>
              <a:t>rates. Inflation aggregate with US PCE, CPI for the rest. Policy rates are annual averages. </a:t>
            </a:r>
            <a:r>
              <a:rPr lang="en-GB" altLang="en-US" sz="1000" b="0" dirty="0" smtClean="0"/>
              <a:t>See: </a:t>
            </a:r>
            <a:r>
              <a:rPr lang="en-US" sz="1000" b="0" dirty="0">
                <a:hlinkClick r:id="rId4"/>
              </a:rPr>
              <a:t>Global Economic Outlook and Strategy: </a:t>
            </a:r>
            <a:r>
              <a:rPr lang="en-US" sz="1000" b="0" dirty="0" smtClean="0">
                <a:hlinkClick r:id="rId4"/>
              </a:rPr>
              <a:t>April 2018</a:t>
            </a:r>
            <a:r>
              <a:rPr lang="en-US" sz="1000" b="0" dirty="0" smtClean="0"/>
              <a:t/>
            </a:r>
            <a:br>
              <a:rPr lang="en-US" sz="1000" b="0" dirty="0" smtClean="0"/>
            </a:br>
            <a:r>
              <a:rPr lang="en-US" sz="1000" b="0" dirty="0" smtClean="0"/>
              <a:t>Source: National Statistical Offices and Citi Research</a:t>
            </a:r>
          </a:p>
        </p:txBody>
      </p:sp>
      <p:graphicFrame>
        <p:nvGraphicFramePr>
          <p:cNvPr id="12" name="Table 11"/>
          <p:cNvGraphicFramePr>
            <a:graphicFrameLocks noGrp="1"/>
          </p:cNvGraphicFramePr>
          <p:nvPr>
            <p:extLst>
              <p:ext uri="{D42A27DB-BD31-4B8C-83A1-F6EECF244321}">
                <p14:modId xmlns:p14="http://schemas.microsoft.com/office/powerpoint/2010/main" val="3041841601"/>
              </p:ext>
            </p:extLst>
          </p:nvPr>
        </p:nvGraphicFramePr>
        <p:xfrm>
          <a:off x="197296" y="526592"/>
          <a:ext cx="8539049" cy="5760720"/>
        </p:xfrm>
        <a:graphic>
          <a:graphicData uri="http://schemas.openxmlformats.org/drawingml/2006/table">
            <a:tbl>
              <a:tblPr/>
              <a:tblGrid>
                <a:gridCol w="1848662"/>
                <a:gridCol w="704251"/>
                <a:gridCol w="704251"/>
                <a:gridCol w="704251"/>
                <a:gridCol w="704251"/>
                <a:gridCol w="704251"/>
                <a:gridCol w="704191"/>
                <a:gridCol w="821687"/>
                <a:gridCol w="821627"/>
                <a:gridCol w="821627"/>
              </a:tblGrid>
              <a:tr h="197727">
                <a:tc>
                  <a:txBody>
                    <a:bodyPr/>
                    <a:lstStyle/>
                    <a:p>
                      <a:pPr algn="l" fontAlgn="ctr"/>
                      <a:r>
                        <a:rPr lang="en-US" sz="1400" b="1" i="0" u="none" strike="noStrike" dirty="0">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08CB5"/>
                    </a:solidFill>
                  </a:tcPr>
                </a:tc>
                <a:tc gridSpan="3">
                  <a:txBody>
                    <a:bodyPr/>
                    <a:lstStyle/>
                    <a:p>
                      <a:pPr algn="ctr" fontAlgn="ctr"/>
                      <a:r>
                        <a:rPr lang="en-US" sz="1400" b="1" i="0" u="none" strike="noStrike" dirty="0">
                          <a:solidFill>
                            <a:srgbClr val="FFFFFF"/>
                          </a:solidFill>
                          <a:effectLst/>
                          <a:latin typeface="Arial Narrow" panose="020B0606020202030204" pitchFamily="34" charset="0"/>
                        </a:rPr>
                        <a:t>GDP Growth</a:t>
                      </a:r>
                    </a:p>
                  </a:txBody>
                  <a:tcPr marL="0" marR="0" marT="0" marB="0" anchor="ctr">
                    <a:lnL>
                      <a:noFill/>
                    </a:lnL>
                    <a:lnR>
                      <a:noFill/>
                    </a:lnR>
                    <a:lnT>
                      <a:noFill/>
                    </a:lnT>
                    <a:lnB>
                      <a:noFill/>
                    </a:lnB>
                    <a:solidFill>
                      <a:srgbClr val="008CB5"/>
                    </a:solidFill>
                  </a:tcPr>
                </a:tc>
                <a:tc hMerge="1">
                  <a:txBody>
                    <a:bodyPr/>
                    <a:lstStyle/>
                    <a:p>
                      <a:endParaRPr lang="en-US"/>
                    </a:p>
                  </a:txBody>
                  <a:tcPr/>
                </a:tc>
                <a:tc hMerge="1">
                  <a:txBody>
                    <a:bodyPr/>
                    <a:lstStyle/>
                    <a:p>
                      <a:endParaRPr lang="en-US"/>
                    </a:p>
                  </a:txBody>
                  <a:tcPr/>
                </a:tc>
                <a:tc gridSpan="3">
                  <a:txBody>
                    <a:bodyPr/>
                    <a:lstStyle/>
                    <a:p>
                      <a:pPr algn="ctr" fontAlgn="ctr"/>
                      <a:r>
                        <a:rPr lang="en-US" sz="1400" b="1" i="0" u="none" strike="noStrike" dirty="0">
                          <a:solidFill>
                            <a:srgbClr val="FFFFFF"/>
                          </a:solidFill>
                          <a:effectLst/>
                          <a:latin typeface="Arial Narrow" panose="020B0606020202030204" pitchFamily="34" charset="0"/>
                        </a:rPr>
                        <a:t>CPI Inflation</a:t>
                      </a:r>
                    </a:p>
                  </a:txBody>
                  <a:tcPr marL="0" marR="0" marT="0" marB="0" anchor="ctr">
                    <a:lnL>
                      <a:noFill/>
                    </a:lnL>
                    <a:lnR>
                      <a:noFill/>
                    </a:lnR>
                    <a:lnT>
                      <a:noFill/>
                    </a:lnT>
                    <a:lnB>
                      <a:noFill/>
                    </a:lnB>
                    <a:solidFill>
                      <a:srgbClr val="304E88"/>
                    </a:solidFill>
                  </a:tcPr>
                </a:tc>
                <a:tc hMerge="1">
                  <a:txBody>
                    <a:bodyPr/>
                    <a:lstStyle/>
                    <a:p>
                      <a:endParaRPr lang="en-US"/>
                    </a:p>
                  </a:txBody>
                  <a:tcPr/>
                </a:tc>
                <a:tc hMerge="1">
                  <a:txBody>
                    <a:bodyPr/>
                    <a:lstStyle/>
                    <a:p>
                      <a:endParaRPr lang="en-US"/>
                    </a:p>
                  </a:txBody>
                  <a:tcPr/>
                </a:tc>
                <a:tc gridSpan="3">
                  <a:txBody>
                    <a:bodyPr/>
                    <a:lstStyle/>
                    <a:p>
                      <a:pPr algn="ctr" fontAlgn="ctr"/>
                      <a:r>
                        <a:rPr lang="en-US" sz="1400" b="1" i="0" u="none" strike="noStrike" dirty="0">
                          <a:solidFill>
                            <a:srgbClr val="FFFFFF"/>
                          </a:solidFill>
                          <a:effectLst/>
                          <a:latin typeface="Arial Narrow" panose="020B0606020202030204" pitchFamily="34" charset="0"/>
                        </a:rPr>
                        <a:t>Central Bank Policy Rates</a:t>
                      </a:r>
                    </a:p>
                  </a:txBody>
                  <a:tcPr marL="0" marR="0" marT="0" marB="0" anchor="ctr">
                    <a:lnL>
                      <a:noFill/>
                    </a:lnL>
                    <a:lnR>
                      <a:noFill/>
                    </a:lnR>
                    <a:lnT>
                      <a:noFill/>
                    </a:lnT>
                    <a:lnB>
                      <a:noFill/>
                    </a:lnB>
                    <a:solidFill>
                      <a:srgbClr val="008CB5"/>
                    </a:solidFill>
                  </a:tcPr>
                </a:tc>
                <a:tc hMerge="1">
                  <a:txBody>
                    <a:bodyPr/>
                    <a:lstStyle/>
                    <a:p>
                      <a:endParaRPr lang="en-US"/>
                    </a:p>
                  </a:txBody>
                  <a:tcPr/>
                </a:tc>
                <a:tc hMerge="1">
                  <a:txBody>
                    <a:bodyPr/>
                    <a:lstStyle/>
                    <a:p>
                      <a:endParaRPr lang="en-US"/>
                    </a:p>
                  </a:txBody>
                  <a:tcPr/>
                </a:tc>
              </a:tr>
              <a:tr h="197727">
                <a:tc>
                  <a:txBody>
                    <a:bodyPr/>
                    <a:lstStyle/>
                    <a:p>
                      <a:pPr algn="r" fontAlgn="ctr"/>
                      <a:r>
                        <a:rPr lang="en-US" sz="1400" b="1" i="0" u="none" strike="noStrike" dirty="0">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2017F</a:t>
                      </a: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2018F</a:t>
                      </a: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2019F</a:t>
                      </a: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2017F</a:t>
                      </a:r>
                    </a:p>
                  </a:txBody>
                  <a:tcPr marL="0" marR="0" marT="0" marB="0" anchor="ctr">
                    <a:lnL>
                      <a:noFill/>
                    </a:lnL>
                    <a:lnR>
                      <a:noFill/>
                    </a:lnR>
                    <a:lnT>
                      <a:noFill/>
                    </a:lnT>
                    <a:lnB>
                      <a:noFill/>
                    </a:lnB>
                    <a:solidFill>
                      <a:srgbClr val="304E88"/>
                    </a:solidFill>
                  </a:tcPr>
                </a:tc>
                <a:tc>
                  <a:txBody>
                    <a:bodyPr/>
                    <a:lstStyle/>
                    <a:p>
                      <a:pPr algn="r" fontAlgn="ctr"/>
                      <a:r>
                        <a:rPr lang="en-US" sz="1400" b="1" i="0" u="none" strike="noStrike" dirty="0">
                          <a:solidFill>
                            <a:srgbClr val="FFFFFF"/>
                          </a:solidFill>
                          <a:effectLst/>
                          <a:latin typeface="Arial Narrow" panose="020B0606020202030204" pitchFamily="34" charset="0"/>
                        </a:rPr>
                        <a:t>2018F</a:t>
                      </a:r>
                    </a:p>
                  </a:txBody>
                  <a:tcPr marL="0" marR="0" marT="0" marB="0" anchor="ctr">
                    <a:lnL>
                      <a:noFill/>
                    </a:lnL>
                    <a:lnR>
                      <a:noFill/>
                    </a:lnR>
                    <a:lnT>
                      <a:noFill/>
                    </a:lnT>
                    <a:lnB>
                      <a:noFill/>
                    </a:lnB>
                    <a:solidFill>
                      <a:srgbClr val="304E88"/>
                    </a:solidFill>
                  </a:tcPr>
                </a:tc>
                <a:tc>
                  <a:txBody>
                    <a:bodyPr/>
                    <a:lstStyle/>
                    <a:p>
                      <a:pPr algn="r" fontAlgn="ctr"/>
                      <a:r>
                        <a:rPr lang="en-US" sz="1400" b="1" i="0" u="none" strike="noStrike" dirty="0">
                          <a:solidFill>
                            <a:srgbClr val="FFFFFF"/>
                          </a:solidFill>
                          <a:effectLst/>
                          <a:latin typeface="Arial Narrow" panose="020B0606020202030204" pitchFamily="34" charset="0"/>
                        </a:rPr>
                        <a:t>2019F</a:t>
                      </a:r>
                    </a:p>
                  </a:txBody>
                  <a:tcPr marL="0" marR="0" marT="0" marB="0" anchor="ctr">
                    <a:lnL>
                      <a:noFill/>
                    </a:lnL>
                    <a:lnR>
                      <a:noFill/>
                    </a:lnR>
                    <a:lnT>
                      <a:noFill/>
                    </a:lnT>
                    <a:lnB>
                      <a:noFill/>
                    </a:lnB>
                    <a:solidFill>
                      <a:srgbClr val="304E88"/>
                    </a:solidFill>
                  </a:tcPr>
                </a:tc>
                <a:tc>
                  <a:txBody>
                    <a:bodyPr/>
                    <a:lstStyle/>
                    <a:p>
                      <a:pPr algn="r" fontAlgn="ctr"/>
                      <a:r>
                        <a:rPr lang="en-US" sz="1400" b="1" i="0" u="none" strike="noStrike" dirty="0" smtClean="0">
                          <a:solidFill>
                            <a:srgbClr val="FFFFFF"/>
                          </a:solidFill>
                          <a:effectLst/>
                          <a:latin typeface="Arial Narrow" panose="020B0606020202030204" pitchFamily="34" charset="0"/>
                        </a:rPr>
                        <a:t>2017</a:t>
                      </a:r>
                      <a:endParaRPr lang="en-US" sz="1400" b="1" i="0" u="none" strike="noStrike" dirty="0">
                        <a:solidFill>
                          <a:srgbClr val="FFFFFF"/>
                        </a:solidFill>
                        <a:effectLst/>
                        <a:latin typeface="Arial Narrow" panose="020B0606020202030204" pitchFamily="34" charset="0"/>
                      </a:endParaRP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2018F</a:t>
                      </a:r>
                    </a:p>
                  </a:txBody>
                  <a:tcPr marL="0" marR="0" marT="0" marB="0" anchor="ctr">
                    <a:lnL>
                      <a:noFill/>
                    </a:lnL>
                    <a:lnR>
                      <a:noFill/>
                    </a:lnR>
                    <a:lnT>
                      <a:noFill/>
                    </a:lnT>
                    <a:lnB>
                      <a:noFill/>
                    </a:lnB>
                    <a:solidFill>
                      <a:srgbClr val="008CB5"/>
                    </a:solidFill>
                  </a:tcPr>
                </a:tc>
                <a:tc>
                  <a:txBody>
                    <a:bodyPr/>
                    <a:lstStyle/>
                    <a:p>
                      <a:pPr algn="r" fontAlgn="ctr"/>
                      <a:r>
                        <a:rPr lang="en-US" sz="1400" b="1" i="0" u="none" strike="noStrike" dirty="0">
                          <a:solidFill>
                            <a:srgbClr val="FFFFFF"/>
                          </a:solidFill>
                          <a:effectLst/>
                          <a:latin typeface="Arial Narrow" panose="020B0606020202030204" pitchFamily="34" charset="0"/>
                        </a:rPr>
                        <a:t>2019F</a:t>
                      </a:r>
                    </a:p>
                  </a:txBody>
                  <a:tcPr marL="0" marR="0" marT="0" marB="0" anchor="ctr">
                    <a:lnL>
                      <a:noFill/>
                    </a:lnL>
                    <a:lnR>
                      <a:noFill/>
                    </a:lnR>
                    <a:lnT>
                      <a:noFill/>
                    </a:lnT>
                    <a:lnB>
                      <a:noFill/>
                    </a:lnB>
                    <a:solidFill>
                      <a:srgbClr val="008CB5"/>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Global</a:t>
                      </a:r>
                    </a:p>
                  </a:txBody>
                  <a:tcPr marL="0" marR="0" marT="0" marB="0" anchor="ctr">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3.3</a:t>
                      </a:r>
                    </a:p>
                  </a:txBody>
                  <a:tcPr marL="0" marR="22860" marT="0" marB="0" anchor="b">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3.4</a:t>
                      </a:r>
                    </a:p>
                  </a:txBody>
                  <a:tcPr marL="0" marR="22860" marT="0" marB="0" anchor="b">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3.4</a:t>
                      </a:r>
                    </a:p>
                  </a:txBody>
                  <a:tcPr marL="0" marR="22860" marT="0" marB="0" anchor="b">
                    <a:lnL>
                      <a:noFill/>
                    </a:lnL>
                    <a:lnR>
                      <a:noFill/>
                    </a:lnR>
                    <a:lnT>
                      <a:noFill/>
                    </a:lnT>
                    <a:lnB>
                      <a:noFill/>
                    </a:lnB>
                    <a:solidFill>
                      <a:srgbClr val="EAF9F9"/>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2.4</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rgbClr val="EAF9F9"/>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2.5</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rgbClr val="EAF9F9"/>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2.4</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2.5</a:t>
                      </a:r>
                    </a:p>
                  </a:txBody>
                  <a:tcPr marL="0" marR="22860" marT="0" marB="0" anchor="b">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2.6</a:t>
                      </a:r>
                    </a:p>
                  </a:txBody>
                  <a:tcPr marL="0" marR="22860" marT="0" marB="0" anchor="b">
                    <a:lnL>
                      <a:noFill/>
                    </a:lnL>
                    <a:lnR>
                      <a:noFill/>
                    </a:lnR>
                    <a:lnT>
                      <a:noFill/>
                    </a:lnT>
                    <a:lnB>
                      <a:noFill/>
                    </a:lnB>
                    <a:solidFill>
                      <a:srgbClr val="EAF9F9"/>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2.8</a:t>
                      </a:r>
                    </a:p>
                  </a:txBody>
                  <a:tcPr marL="0" marR="22860" marT="0" marB="0" anchor="b">
                    <a:lnL>
                      <a:noFill/>
                    </a:lnL>
                    <a:lnR>
                      <a:noFill/>
                    </a:lnR>
                    <a:lnT>
                      <a:noFill/>
                    </a:lnT>
                    <a:lnB>
                      <a:noFill/>
                    </a:lnB>
                    <a:solidFill>
                      <a:srgbClr val="EAF9F9"/>
                    </a:solidFill>
                  </a:tcPr>
                </a:tc>
              </a:tr>
              <a:tr h="197727">
                <a:tc>
                  <a:txBody>
                    <a:bodyPr/>
                    <a:lstStyle/>
                    <a:p>
                      <a:pPr algn="l" fontAlgn="ctr"/>
                      <a:r>
                        <a:rPr lang="en-US" sz="1400" b="1" i="0" u="none" strike="noStrike" dirty="0" smtClean="0">
                          <a:solidFill>
                            <a:srgbClr val="000000"/>
                          </a:solidFill>
                          <a:effectLst/>
                          <a:latin typeface="Arial Narrow" panose="020B0606020202030204" pitchFamily="34" charset="0"/>
                        </a:rPr>
                        <a:t>Advanced Economies</a:t>
                      </a:r>
                      <a:endParaRPr lang="en-US" sz="1400" b="1" i="0" u="none" strike="noStrike" dirty="0">
                        <a:solidFill>
                          <a:srgbClr val="000000"/>
                        </a:solidFill>
                        <a:effectLst/>
                        <a:latin typeface="Arial Narrow" panose="020B0606020202030204" pitchFamily="34" charset="0"/>
                      </a:endParaRPr>
                    </a:p>
                  </a:txBody>
                  <a:tcPr marL="0" marR="0" marT="0" marB="0" anchor="ctr">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2.2</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2.4</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2.3</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1.6</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1.8</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1.6</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0.6</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0.9</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1.3</a:t>
                      </a:r>
                    </a:p>
                  </a:txBody>
                  <a:tcPr marL="0" marR="22860" marT="0" marB="0" anchor="b">
                    <a:lnL>
                      <a:noFill/>
                    </a:lnL>
                    <a:lnR>
                      <a:noFill/>
                    </a:lnR>
                    <a:lnT>
                      <a:noFill/>
                    </a:lnT>
                    <a:lnB>
                      <a:noFill/>
                    </a:lnB>
                    <a:solidFill>
                      <a:schemeClr val="bg1"/>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United States</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2.8</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2.8</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1.7</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2.1</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1.8</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1.10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1.92</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b="1" kern="900" dirty="0">
                          <a:solidFill>
                            <a:srgbClr val="000000"/>
                          </a:solidFill>
                          <a:effectLst/>
                          <a:latin typeface="Arial Narrow"/>
                          <a:ea typeface="MS PGothic"/>
                          <a:cs typeface="Arial Narrow"/>
                        </a:rPr>
                        <a:t>2.69</a:t>
                      </a:r>
                    </a:p>
                  </a:txBody>
                  <a:tcPr marL="0" marR="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Japan</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1.7</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1.2</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0.9</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-0.10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-0.10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-0.10</a:t>
                      </a:r>
                    </a:p>
                  </a:txBody>
                  <a:tcPr marL="0" marR="0" marT="0" marB="0" anchor="b">
                    <a:lnL>
                      <a:noFill/>
                    </a:lnL>
                    <a:lnR>
                      <a:noFill/>
                    </a:lnR>
                    <a:lnT>
                      <a:noFill/>
                    </a:lnT>
                    <a:lnB>
                      <a:noFill/>
                    </a:lnB>
                    <a:solidFill>
                      <a:schemeClr val="bg1"/>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Euro Area</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2.1</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1.4</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0.00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0.00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0.02</a:t>
                      </a:r>
                    </a:p>
                  </a:txBody>
                  <a:tcPr marL="0" marR="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Canada</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3.0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2.1</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1.6</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1.8</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0.75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1.44</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2.31</a:t>
                      </a:r>
                    </a:p>
                  </a:txBody>
                  <a:tcPr marL="0" marR="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Australia</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2.6</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2.8</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1.9</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2.1</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1.50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1.56</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2.19</a:t>
                      </a:r>
                    </a:p>
                  </a:txBody>
                  <a:tcPr marL="0" marR="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New Zealand</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2.7</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3.0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3.2</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1.9</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1.75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1.75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2.06</a:t>
                      </a:r>
                    </a:p>
                  </a:txBody>
                  <a:tcPr marL="0" marR="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Germany</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2.4</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2.4</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1.7</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1.7</a:t>
                      </a:r>
                    </a:p>
                  </a:txBody>
                  <a:tcPr marL="0" marR="0" marT="0" marB="0" anchor="b">
                    <a:lnL>
                      <a:noFill/>
                    </a:lnL>
                    <a:lnR>
                      <a:noFill/>
                    </a:lnR>
                    <a:lnT>
                      <a:noFill/>
                    </a:lnT>
                    <a:lnB>
                      <a:noFill/>
                    </a:lnB>
                    <a:solidFill>
                      <a:schemeClr val="accent6">
                        <a:lumMod val="20000"/>
                        <a:lumOff val="80000"/>
                      </a:schemeClr>
                    </a:solidFill>
                  </a:tcPr>
                </a:tc>
                <a:tc rowSpan="7" gridSpan="3">
                  <a:txBody>
                    <a:bodyPr/>
                    <a:lstStyle/>
                    <a:p>
                      <a:pPr marL="0" marR="27305" algn="r" defTabSz="914400" rtl="0" eaLnBrk="1" fontAlgn="ctr" latinLnBrk="0" hangingPunct="1">
                        <a:lnSpc>
                          <a:spcPts val="800"/>
                        </a:lnSpc>
                        <a:spcBef>
                          <a:spcPts val="200"/>
                        </a:spcBef>
                        <a:spcAft>
                          <a:spcPts val="0"/>
                        </a:spcAft>
                      </a:pPr>
                      <a:endParaRPr lang="en-US" sz="1400" b="0" i="0" u="none" strike="noStrike" kern="1200" dirty="0">
                        <a:solidFill>
                          <a:srgbClr val="000000"/>
                        </a:solidFill>
                        <a:effectLst/>
                        <a:latin typeface="Arial Narrow" panose="020B0606020202030204" pitchFamily="34" charset="0"/>
                        <a:ea typeface="+mn-ea"/>
                        <a:cs typeface="+mn-cs"/>
                      </a:endParaRPr>
                    </a:p>
                  </a:txBody>
                  <a:tcPr marL="0" marR="0" marT="0" marB="0" anchor="ctr">
                    <a:lnL>
                      <a:noFill/>
                    </a:lnL>
                    <a:lnR>
                      <a:noFill/>
                    </a:lnR>
                    <a:lnT>
                      <a:noFill/>
                    </a:lnT>
                    <a:lnB>
                      <a:noFill/>
                    </a:lnB>
                    <a:solidFill>
                      <a:schemeClr val="bg1"/>
                    </a:solidFill>
                  </a:tcPr>
                </a:tc>
                <a:tc rowSpan="7" hMerge="1">
                  <a:txBody>
                    <a:bodyPr/>
                    <a:lstStyle/>
                    <a:p>
                      <a:endParaRPr lang="en-US"/>
                    </a:p>
                  </a:txBody>
                  <a:tcPr/>
                </a:tc>
                <a:tc rowSpan="7" h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France</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2.2</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1.2</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1.6</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Italy</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1.1</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0.9</a:t>
                      </a:r>
                    </a:p>
                  </a:txBody>
                  <a:tcPr marL="0" marR="0" marT="0" marB="0" anchor="b">
                    <a:lnL>
                      <a:noFill/>
                    </a:lnL>
                    <a:lnR>
                      <a:noFill/>
                    </a:lnR>
                    <a:lnT>
                      <a:noFill/>
                    </a:lnT>
                    <a:lnB>
                      <a:noFill/>
                    </a:lnB>
                    <a:solidFill>
                      <a:schemeClr val="accent6">
                        <a:lumMod val="20000"/>
                        <a:lumOff val="8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Spain</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3.0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2.8</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1.4</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1.4</a:t>
                      </a:r>
                    </a:p>
                  </a:txBody>
                  <a:tcPr marL="0" marR="0" marT="0" marB="0" anchor="b">
                    <a:lnL>
                      <a:noFill/>
                    </a:lnL>
                    <a:lnR>
                      <a:noFill/>
                    </a:lnR>
                    <a:lnT>
                      <a:noFill/>
                    </a:lnT>
                    <a:lnB>
                      <a:noFill/>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Greece</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1.4</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1.1</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0.7</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1.0</a:t>
                      </a:r>
                    </a:p>
                  </a:txBody>
                  <a:tcPr marL="0" marR="0" marT="0" marB="0" anchor="b">
                    <a:lnL>
                      <a:noFill/>
                    </a:lnL>
                    <a:lnR>
                      <a:noFill/>
                    </a:lnR>
                    <a:lnT>
                      <a:noFill/>
                    </a:lnT>
                    <a:lnB>
                      <a:noFill/>
                    </a:lnB>
                    <a:solidFill>
                      <a:schemeClr val="accent6">
                        <a:lumMod val="20000"/>
                        <a:lumOff val="8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Ireland</a:t>
                      </a:r>
                    </a:p>
                  </a:txBody>
                  <a:tcPr marL="0" marR="0" marT="0" marB="0" anchor="ctr">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7.8</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5.1</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0.2</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0.6</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0.5</a:t>
                      </a:r>
                    </a:p>
                  </a:txBody>
                  <a:tcPr marL="0" marR="0" marT="0" marB="0" anchor="b">
                    <a:lnL>
                      <a:noFill/>
                    </a:lnL>
                    <a:lnR>
                      <a:noFill/>
                    </a:lnR>
                    <a:lnT>
                      <a:noFill/>
                    </a:lnT>
                    <a:lnB>
                      <a:noFill/>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Portugal</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2.7</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1.9</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1.6</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0.8</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1.3</a:t>
                      </a:r>
                    </a:p>
                  </a:txBody>
                  <a:tcPr marL="0" marR="0" marT="0" marB="0" anchor="b">
                    <a:lnL>
                      <a:noFill/>
                    </a:lnL>
                    <a:lnR>
                      <a:noFill/>
                    </a:lnR>
                    <a:lnT>
                      <a:noFill/>
                    </a:lnT>
                    <a:lnB>
                      <a:noFill/>
                    </a:lnB>
                    <a:solidFill>
                      <a:schemeClr val="accent6">
                        <a:lumMod val="20000"/>
                        <a:lumOff val="80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7727">
                <a:tc>
                  <a:txBody>
                    <a:bodyPr/>
                    <a:lstStyle/>
                    <a:p>
                      <a:pPr algn="l" fontAlgn="ctr"/>
                      <a:r>
                        <a:rPr lang="en-US" sz="1400" b="0" i="0" u="none" strike="noStrike" dirty="0">
                          <a:solidFill>
                            <a:srgbClr val="000000"/>
                          </a:solidFill>
                          <a:effectLst/>
                          <a:latin typeface="Arial Narrow" panose="020B0606020202030204" pitchFamily="34" charset="0"/>
                        </a:rPr>
                        <a:t>Sweden</a:t>
                      </a:r>
                    </a:p>
                  </a:txBody>
                  <a:tcPr marL="0" marR="0" marT="0" marB="0" anchor="ctr">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2.7</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2.8</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2.2</a:t>
                      </a:r>
                    </a:p>
                  </a:txBody>
                  <a:tcPr marL="0" marR="2286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1.8</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0.50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0.57</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0.90</a:t>
                      </a:r>
                    </a:p>
                  </a:txBody>
                  <a:tcPr marL="0" marR="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Switzerland</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1.1</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2.1</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2.2</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0.5</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0.9</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-0.50</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-0.49</a:t>
                      </a:r>
                    </a:p>
                  </a:txBody>
                  <a:tcPr marL="0" marR="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-0.18</a:t>
                      </a:r>
                    </a:p>
                  </a:txBody>
                  <a:tcPr marL="0" marR="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United Kingdom </a:t>
                      </a:r>
                    </a:p>
                  </a:txBody>
                  <a:tcPr marL="0" marR="0" marT="0" marB="0" anchor="ctr">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1.8</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1.6</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1.6</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2.7</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2.6</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-0.75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a:solidFill>
                            <a:srgbClr val="000000"/>
                          </a:solidFill>
                          <a:effectLst/>
                          <a:latin typeface="Arial Narrow"/>
                          <a:ea typeface="MS PGothic"/>
                          <a:cs typeface="Arial Narrow"/>
                        </a:rPr>
                        <a:t>-0.75</a:t>
                      </a:r>
                    </a:p>
                  </a:txBody>
                  <a:tcPr marL="0" marR="0" marT="0" marB="0" anchor="b">
                    <a:lnL>
                      <a:noFill/>
                    </a:lnL>
                    <a:lnR>
                      <a:noFill/>
                    </a:lnR>
                    <a:lnT>
                      <a:noFill/>
                    </a:lnT>
                    <a:lnB>
                      <a:noFill/>
                    </a:lnB>
                    <a:solidFill>
                      <a:schemeClr val="bg1"/>
                    </a:solidFill>
                  </a:tcPr>
                </a:tc>
                <a:tc>
                  <a:txBody>
                    <a:bodyPr/>
                    <a:lstStyle/>
                    <a:p>
                      <a:pPr marL="0" marR="27305" algn="r" defTabSz="914400" rtl="0" eaLnBrk="1" fontAlgn="b"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-0.63</a:t>
                      </a:r>
                    </a:p>
                  </a:txBody>
                  <a:tcPr marL="0" marR="0" marT="0" marB="0" anchor="b">
                    <a:lnL>
                      <a:noFill/>
                    </a:lnL>
                    <a:lnR>
                      <a:noFill/>
                    </a:lnR>
                    <a:lnT>
                      <a:noFill/>
                    </a:lnT>
                    <a:lnB>
                      <a:noFill/>
                    </a:lnB>
                    <a:solidFill>
                      <a:schemeClr val="bg1"/>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Emerging Markets</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4.7</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4.8</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4.9</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3.6</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smtClean="0">
                          <a:solidFill>
                            <a:srgbClr val="000000"/>
                          </a:solidFill>
                          <a:effectLst/>
                          <a:latin typeface="Arial Narrow"/>
                          <a:ea typeface="MS PGothic"/>
                          <a:cs typeface="Arial Narrow"/>
                        </a:rPr>
                        <a:t>3.5</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3.4</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smtClean="0">
                          <a:solidFill>
                            <a:srgbClr val="000000"/>
                          </a:solidFill>
                          <a:effectLst/>
                          <a:latin typeface="Arial Narrow" panose="020B0606020202030204" pitchFamily="34" charset="0"/>
                          <a:ea typeface="+mn-ea"/>
                          <a:cs typeface="+mn-cs"/>
                        </a:rPr>
                        <a:t>5.1</a:t>
                      </a:r>
                      <a:endParaRPr lang="en-US" sz="1400" b="1" i="0" u="none" strike="noStrike" kern="1200" dirty="0">
                        <a:solidFill>
                          <a:srgbClr val="000000"/>
                        </a:solidFill>
                        <a:effectLst/>
                        <a:latin typeface="Arial Narrow" panose="020B0606020202030204" pitchFamily="34" charset="0"/>
                        <a:ea typeface="+mn-ea"/>
                        <a:cs typeface="+mn-cs"/>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smtClean="0">
                          <a:solidFill>
                            <a:srgbClr val="000000"/>
                          </a:solidFill>
                          <a:effectLst/>
                          <a:latin typeface="Arial Narrow" panose="020B0606020202030204" pitchFamily="34" charset="0"/>
                          <a:ea typeface="+mn-ea"/>
                          <a:cs typeface="+mn-cs"/>
                        </a:rPr>
                        <a:t>4.8</a:t>
                      </a:r>
                      <a:endParaRPr lang="en-US" sz="1400" b="1" i="0" u="none" strike="noStrike" kern="1200" dirty="0">
                        <a:solidFill>
                          <a:srgbClr val="000000"/>
                        </a:solidFill>
                        <a:effectLst/>
                        <a:latin typeface="Arial Narrow" panose="020B0606020202030204" pitchFamily="34" charset="0"/>
                        <a:ea typeface="+mn-ea"/>
                        <a:cs typeface="+mn-cs"/>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smtClean="0">
                          <a:solidFill>
                            <a:srgbClr val="000000"/>
                          </a:solidFill>
                          <a:effectLst/>
                          <a:latin typeface="Arial Narrow" panose="020B0606020202030204" pitchFamily="34" charset="0"/>
                          <a:ea typeface="+mn-ea"/>
                          <a:cs typeface="+mn-cs"/>
                        </a:rPr>
                        <a:t>4.7</a:t>
                      </a:r>
                      <a:endParaRPr lang="en-US" sz="1400" b="1" i="0" u="none" strike="noStrike" kern="1200" dirty="0">
                        <a:solidFill>
                          <a:srgbClr val="000000"/>
                        </a:solidFill>
                        <a:effectLst/>
                        <a:latin typeface="Arial Narrow" panose="020B0606020202030204" pitchFamily="34" charset="0"/>
                        <a:ea typeface="+mn-ea"/>
                        <a:cs typeface="+mn-cs"/>
                      </a:endParaRPr>
                    </a:p>
                  </a:txBody>
                  <a:tcPr marL="0" marR="2286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1" i="0" u="none" strike="noStrike" dirty="0">
                          <a:solidFill>
                            <a:srgbClr val="000000"/>
                          </a:solidFill>
                          <a:effectLst/>
                          <a:latin typeface="Arial Narrow" panose="020B0606020202030204" pitchFamily="34" charset="0"/>
                        </a:rPr>
                        <a:t>China</a:t>
                      </a:r>
                    </a:p>
                  </a:txBody>
                  <a:tcPr marL="0" marR="0" marT="0" marB="0" anchor="ctr">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6.9</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smtClean="0">
                          <a:solidFill>
                            <a:srgbClr val="000000"/>
                          </a:solidFill>
                          <a:effectLst/>
                          <a:latin typeface="Arial Narrow"/>
                          <a:ea typeface="MS PGothic"/>
                          <a:cs typeface="Arial Narrow"/>
                        </a:rPr>
                        <a:t>6.7</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6.4</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1.6</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2.1</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a:lnSpc>
                          <a:spcPts val="800"/>
                        </a:lnSpc>
                        <a:spcBef>
                          <a:spcPts val="200"/>
                        </a:spcBef>
                        <a:spcAft>
                          <a:spcPts val="0"/>
                        </a:spcAft>
                      </a:pPr>
                      <a:r>
                        <a:rPr lang="en-US" sz="1400" b="1" kern="900" dirty="0">
                          <a:solidFill>
                            <a:srgbClr val="000000"/>
                          </a:solidFill>
                          <a:effectLst/>
                          <a:latin typeface="Arial Narrow"/>
                          <a:ea typeface="MS PGothic"/>
                          <a:cs typeface="Arial Narrow"/>
                        </a:rPr>
                        <a:t>2.1</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a:solidFill>
                            <a:srgbClr val="000000"/>
                          </a:solidFill>
                          <a:effectLst/>
                          <a:latin typeface="Arial Narrow" panose="020B0606020202030204" pitchFamily="34" charset="0"/>
                          <a:ea typeface="+mn-ea"/>
                          <a:cs typeface="+mn-cs"/>
                        </a:rPr>
                        <a:t>3.31</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smtClean="0">
                          <a:solidFill>
                            <a:srgbClr val="000000"/>
                          </a:solidFill>
                          <a:effectLst/>
                          <a:latin typeface="Arial Narrow" panose="020B0606020202030204" pitchFamily="34" charset="0"/>
                          <a:ea typeface="+mn-ea"/>
                          <a:cs typeface="+mn-cs"/>
                        </a:rPr>
                        <a:t>3.53</a:t>
                      </a:r>
                      <a:endParaRPr lang="en-US" sz="1400" b="1" i="0" u="none" strike="noStrike" kern="1200" dirty="0">
                        <a:solidFill>
                          <a:srgbClr val="000000"/>
                        </a:solidFill>
                        <a:effectLst/>
                        <a:latin typeface="Arial Narrow" panose="020B0606020202030204" pitchFamily="34" charset="0"/>
                        <a:ea typeface="+mn-ea"/>
                        <a:cs typeface="+mn-cs"/>
                      </a:endParaRP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b="1" i="0" u="none" strike="noStrike" kern="1200" dirty="0" smtClean="0">
                          <a:solidFill>
                            <a:srgbClr val="000000"/>
                          </a:solidFill>
                          <a:effectLst/>
                          <a:latin typeface="Arial Narrow" panose="020B0606020202030204" pitchFamily="34" charset="0"/>
                          <a:ea typeface="+mn-ea"/>
                          <a:cs typeface="+mn-cs"/>
                        </a:rPr>
                        <a:t>3.60</a:t>
                      </a:r>
                      <a:endParaRPr lang="en-US" sz="1400" b="1" i="0" u="none" strike="noStrike" kern="1200" dirty="0">
                        <a:solidFill>
                          <a:srgbClr val="000000"/>
                        </a:solidFill>
                        <a:effectLst/>
                        <a:latin typeface="Arial Narrow" panose="020B0606020202030204" pitchFamily="34" charset="0"/>
                        <a:ea typeface="+mn-ea"/>
                        <a:cs typeface="+mn-cs"/>
                      </a:endParaRPr>
                    </a:p>
                  </a:txBody>
                  <a:tcPr marL="0" marR="2286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India</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kern="900" dirty="0">
                          <a:solidFill>
                            <a:srgbClr val="000000"/>
                          </a:solidFill>
                          <a:effectLst/>
                          <a:latin typeface="Arial Narrow"/>
                          <a:ea typeface="MS PGothic"/>
                          <a:cs typeface="Arial Narrow"/>
                        </a:rPr>
                        <a:t>6.6</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kern="900" dirty="0">
                          <a:solidFill>
                            <a:srgbClr val="000000"/>
                          </a:solidFill>
                          <a:effectLst/>
                          <a:latin typeface="Arial Narrow"/>
                          <a:ea typeface="MS PGothic"/>
                          <a:cs typeface="Arial Narrow"/>
                        </a:rPr>
                        <a:t>7.0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a:lnSpc>
                          <a:spcPts val="800"/>
                        </a:lnSpc>
                        <a:spcBef>
                          <a:spcPts val="200"/>
                        </a:spcBef>
                        <a:spcAft>
                          <a:spcPts val="0"/>
                        </a:spcAft>
                      </a:pPr>
                      <a:r>
                        <a:rPr lang="en-US" sz="1400" kern="900" dirty="0">
                          <a:solidFill>
                            <a:srgbClr val="000000"/>
                          </a:solidFill>
                          <a:effectLst/>
                          <a:latin typeface="Arial Narrow"/>
                          <a:ea typeface="MS PGothic"/>
                          <a:cs typeface="Arial Narrow"/>
                        </a:rPr>
                        <a:t>7.5</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3.6</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4.5</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4.1</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6.00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6.00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6.00</a:t>
                      </a:r>
                    </a:p>
                  </a:txBody>
                  <a:tcPr marL="0" marR="2286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Russia</a:t>
                      </a:r>
                    </a:p>
                  </a:txBody>
                  <a:tcPr marL="0" marR="0" marT="0" marB="0" anchor="ctr">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1.5</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2.5</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3.7</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2.7</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3.7</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9.04</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7.08</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6.63</a:t>
                      </a:r>
                    </a:p>
                  </a:txBody>
                  <a:tcPr marL="0" marR="2286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South Africa</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1.3</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2.2</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5.3</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4.9</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5.3</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6.88</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6.54</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6.50</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Brazil</a:t>
                      </a:r>
                    </a:p>
                  </a:txBody>
                  <a:tcPr marL="0" marR="0" marT="0" marB="0" anchor="ctr">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1.0</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2.4</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2.5</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3.5</a:t>
                      </a: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3.2</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3.9</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9.83</a:t>
                      </a: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6.40</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7.38</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bg1"/>
                    </a:solidFill>
                  </a:tcPr>
                </a:tc>
              </a:tr>
              <a:tr h="197727">
                <a:tc>
                  <a:txBody>
                    <a:bodyPr/>
                    <a:lstStyle/>
                    <a:p>
                      <a:pPr algn="l" fontAlgn="ctr"/>
                      <a:r>
                        <a:rPr lang="en-US" sz="1400" b="0" i="0" u="none" strike="noStrike" dirty="0">
                          <a:solidFill>
                            <a:srgbClr val="000000"/>
                          </a:solidFill>
                          <a:effectLst/>
                          <a:latin typeface="Arial Narrow" panose="020B0606020202030204" pitchFamily="34" charset="0"/>
                        </a:rPr>
                        <a:t>Mexico</a:t>
                      </a:r>
                    </a:p>
                  </a:txBody>
                  <a:tcPr marL="0" marR="0" marT="0" marB="0" anchor="ctr">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2.3</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1.9</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6.0</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4.5</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4.1</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6.67</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a:solidFill>
                            <a:srgbClr val="000000"/>
                          </a:solidFill>
                          <a:effectLst/>
                          <a:latin typeface="Arial Narrow"/>
                          <a:ea typeface="MS PGothic"/>
                          <a:cs typeface="Arial Narrow"/>
                        </a:rPr>
                        <a:t>7.48</a:t>
                      </a:r>
                    </a:p>
                  </a:txBody>
                  <a:tcPr marL="0" marR="22860" marT="0" marB="0" anchor="b">
                    <a:lnL>
                      <a:noFill/>
                    </a:lnL>
                    <a:lnR>
                      <a:noFill/>
                    </a:lnR>
                    <a:lnT>
                      <a:noFill/>
                    </a:lnT>
                    <a:lnB>
                      <a:noFill/>
                    </a:lnB>
                    <a:solidFill>
                      <a:schemeClr val="accent6">
                        <a:lumMod val="20000"/>
                        <a:lumOff val="80000"/>
                      </a:schemeClr>
                    </a:solidFill>
                  </a:tcPr>
                </a:tc>
                <a:tc>
                  <a:txBody>
                    <a:bodyPr/>
                    <a:lstStyle/>
                    <a:p>
                      <a:pPr marL="0" marR="27305" algn="r" defTabSz="914400" rtl="0" eaLnBrk="1" fontAlgn="ctr" latinLnBrk="0" hangingPunct="1">
                        <a:lnSpc>
                          <a:spcPts val="800"/>
                        </a:lnSpc>
                        <a:spcBef>
                          <a:spcPts val="200"/>
                        </a:spcBef>
                        <a:spcAft>
                          <a:spcPts val="0"/>
                        </a:spcAft>
                      </a:pPr>
                      <a:r>
                        <a:rPr lang="en-US" sz="1400" kern="900" dirty="0" smtClean="0">
                          <a:solidFill>
                            <a:srgbClr val="000000"/>
                          </a:solidFill>
                          <a:effectLst/>
                          <a:latin typeface="Arial Narrow"/>
                          <a:ea typeface="MS PGothic"/>
                          <a:cs typeface="Arial Narrow"/>
                        </a:rPr>
                        <a:t>7.19</a:t>
                      </a:r>
                      <a:endParaRPr lang="en-US" sz="1400" kern="900" dirty="0">
                        <a:solidFill>
                          <a:srgbClr val="000000"/>
                        </a:solidFill>
                        <a:effectLst/>
                        <a:latin typeface="Arial Narrow"/>
                        <a:ea typeface="MS PGothic"/>
                        <a:cs typeface="Arial Narrow"/>
                      </a:endParaRPr>
                    </a:p>
                  </a:txBody>
                  <a:tcPr marL="0" marR="22860" marT="0" marB="0" anchor="b">
                    <a:lnL>
                      <a:noFill/>
                    </a:lnL>
                    <a:lnR>
                      <a:noFill/>
                    </a:lnR>
                    <a:lnT>
                      <a:noFill/>
                    </a:lnT>
                    <a:lnB>
                      <a:noFill/>
                    </a:lnB>
                    <a:solidFill>
                      <a:schemeClr val="accent6">
                        <a:lumMod val="20000"/>
                        <a:lumOff val="80000"/>
                      </a:schemeClr>
                    </a:solidFill>
                  </a:tcPr>
                </a:tc>
              </a:tr>
            </a:tbl>
          </a:graphicData>
        </a:graphic>
      </p:graphicFrame>
    </p:spTree>
    <p:custDataLst>
      <p:tags r:id="rId1"/>
    </p:custDataLst>
    <p:extLst>
      <p:ext uri="{BB962C8B-B14F-4D97-AF65-F5344CB8AC3E}">
        <p14:creationId xmlns:p14="http://schemas.microsoft.com/office/powerpoint/2010/main" val="246720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37</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505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8551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38</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3181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39</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59650"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168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0813" y="1268760"/>
            <a:ext cx="8839200" cy="648072"/>
          </a:xfrm>
          <a:prstGeom prst="roundRect">
            <a:avLst/>
          </a:prstGeom>
          <a:solidFill>
            <a:schemeClr val="tx2"/>
          </a:solidFill>
          <a:ln w="6350" cap="flat" cmpd="sng" algn="ctr">
            <a:solidFill>
              <a:schemeClr val="bg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GB" sz="1400" b="1" i="0" u="none" strike="noStrike" cap="none" normalizeH="0" baseline="0" smtClean="0">
              <a:ln>
                <a:noFill/>
              </a:ln>
              <a:solidFill>
                <a:schemeClr val="tx1"/>
              </a:solidFill>
              <a:effectLst/>
              <a:latin typeface="Arial" pitchFamily="34" charset="0"/>
            </a:endParaRPr>
          </a:p>
        </p:txBody>
      </p:sp>
      <p:sp>
        <p:nvSpPr>
          <p:cNvPr id="2" name="TOCHeader"/>
          <p:cNvSpPr>
            <a:spLocks noGrp="1"/>
          </p:cNvSpPr>
          <p:nvPr>
            <p:ph type="title"/>
            <p:custDataLst>
              <p:tags r:id="rId2"/>
            </p:custDataLst>
          </p:nvPr>
        </p:nvSpPr>
        <p:spPr>
          <a:xfrm>
            <a:off x="151130" y="67310"/>
            <a:ext cx="9017000" cy="369332"/>
          </a:xfrm>
        </p:spPr>
        <p:txBody>
          <a:bodyPr anchor="ctr">
            <a:spAutoFit/>
          </a:bodyPr>
          <a:lstStyle/>
          <a:p>
            <a:r>
              <a:rPr lang="en-US" dirty="0" smtClean="0"/>
              <a:t>As Good As It Gets</a:t>
            </a:r>
            <a:endParaRPr lang="en-US" dirty="0">
              <a:latin typeface="Arial"/>
            </a:endParaRPr>
          </a:p>
        </p:txBody>
      </p:sp>
      <p:sp>
        <p:nvSpPr>
          <p:cNvPr id="4" name="Slide Number Placeholder 3"/>
          <p:cNvSpPr>
            <a:spLocks noGrp="1"/>
          </p:cNvSpPr>
          <p:nvPr>
            <p:ph type="sldNum" sz="quarter" idx="10"/>
          </p:nvPr>
        </p:nvSpPr>
        <p:spPr/>
        <p:txBody>
          <a:bodyPr/>
          <a:lstStyle/>
          <a:p>
            <a:fld id="{A273EE1A-EFFF-4D8D-90D5-121508B6D121}" type="slidenum">
              <a:rPr lang="en-US" smtClean="0"/>
              <a:t>4</a:t>
            </a:fld>
            <a:endParaRPr lang="en-US"/>
          </a:p>
        </p:txBody>
      </p:sp>
      <p:graphicFrame>
        <p:nvGraphicFramePr>
          <p:cNvPr id="8" name="Table 7"/>
          <p:cNvGraphicFramePr>
            <a:graphicFrameLocks noGrp="1"/>
          </p:cNvGraphicFramePr>
          <p:nvPr>
            <p:custDataLst>
              <p:tags r:id="rId3"/>
            </p:custDataLst>
            <p:extLst>
              <p:ext uri="{D42A27DB-BD31-4B8C-83A1-F6EECF244321}">
                <p14:modId xmlns:p14="http://schemas.microsoft.com/office/powerpoint/2010/main" val="1066324505"/>
              </p:ext>
            </p:extLst>
          </p:nvPr>
        </p:nvGraphicFramePr>
        <p:xfrm>
          <a:off x="109792" y="1375954"/>
          <a:ext cx="8880221" cy="4433483"/>
        </p:xfrm>
        <a:graphic>
          <a:graphicData uri="http://schemas.openxmlformats.org/drawingml/2006/table">
            <a:tbl>
              <a:tblPr firstRow="1" bandRow="1">
                <a:tableStyleId>{5C22544A-7EE6-4342-B048-85BDC9FD1C3A}</a:tableStyleId>
              </a:tblPr>
              <a:tblGrid>
                <a:gridCol w="469900">
                  <a:extLst>
                    <a:ext uri="{9D8B030D-6E8A-4147-A177-3AD203B41FA5}">
                      <a16:colId xmlns="" xmlns:a16="http://schemas.microsoft.com/office/drawing/2014/main" val="20000"/>
                    </a:ext>
                  </a:extLst>
                </a:gridCol>
                <a:gridCol w="7940421">
                  <a:extLst>
                    <a:ext uri="{9D8B030D-6E8A-4147-A177-3AD203B41FA5}">
                      <a16:colId xmlns="" xmlns:a16="http://schemas.microsoft.com/office/drawing/2014/main" val="20001"/>
                    </a:ext>
                  </a:extLst>
                </a:gridCol>
                <a:gridCol w="469900">
                  <a:extLst>
                    <a:ext uri="{9D8B030D-6E8A-4147-A177-3AD203B41FA5}">
                      <a16:colId xmlns="" xmlns:a16="http://schemas.microsoft.com/office/drawing/2014/main" val="20002"/>
                    </a:ext>
                  </a:extLst>
                </a:gridCol>
              </a:tblGrid>
              <a:tr h="612886">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eaLnBrk="1" hangingPunct="1">
                        <a:buClr>
                          <a:srgbClr val="00BDF2"/>
                        </a:buClr>
                      </a:pPr>
                      <a:r>
                        <a:rPr lang="en-GB" altLang="en-US" sz="2200" b="0" kern="1200" dirty="0" smtClean="0">
                          <a:solidFill>
                            <a:schemeClr val="bg1"/>
                          </a:solidFill>
                          <a:latin typeface="+mn-lt"/>
                          <a:ea typeface="+mn-ea"/>
                          <a:cs typeface="+mn-cs"/>
                        </a:rPr>
                        <a:t>Global Growth: Still Strong, But No Longer Strengthening</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tc>
                  <a:txBody>
                    <a:bodyPr/>
                    <a:lstStyle/>
                    <a:p>
                      <a:pPr marL="0" algn="l" defTabSz="914400" rtl="0" eaLnBrk="1" latinLnBrk="0" hangingPunct="1">
                        <a:spcBef>
                          <a:spcPts val="50"/>
                        </a:spcBef>
                      </a:pPr>
                      <a:endParaRPr lang="en-US" sz="2200" b="0" kern="120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alpha val="0"/>
                      </a:schemeClr>
                    </a:solidFill>
                  </a:tcPr>
                </a:tc>
                <a:extLst>
                  <a:ext uri="{0D108BD9-81ED-4DB2-BD59-A6C34878D82A}">
                    <a16:rowId xmlns="" xmlns:a16="http://schemas.microsoft.com/office/drawing/2014/main" val="10000"/>
                  </a:ext>
                </a:extLst>
              </a:tr>
              <a:tr h="726249">
                <a:tc>
                  <a:txBody>
                    <a:bodyPr/>
                    <a:lstStyle/>
                    <a:p>
                      <a:pPr marL="0" algn="l" defTabSz="914400" rtl="0" eaLnBrk="1" latinLnBrk="0" hangingPunct="1">
                        <a:spcBef>
                          <a:spcPts val="50"/>
                        </a:spcBef>
                      </a:pPr>
                      <a:endParaRPr lang="en-US" sz="2200" b="0" kern="1200" dirty="0">
                        <a:solidFill>
                          <a:srgbClr val="002060"/>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chemeClr val="tx2">
                              <a:lumMod val="75000"/>
                            </a:schemeClr>
                          </a:solidFill>
                          <a:latin typeface="+mn-lt"/>
                          <a:ea typeface="+mn-ea"/>
                          <a:cs typeface="+mn-cs"/>
                        </a:rPr>
                        <a:t>Are We Running Out Of Room in This Cycle?</a:t>
                      </a: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tc>
                  <a:txBody>
                    <a:bodyPr/>
                    <a:lstStyle/>
                    <a:p>
                      <a:pPr marL="0" algn="l" defTabSz="914400" rtl="0" eaLnBrk="1" latinLnBrk="0" hangingPunct="1">
                        <a:spcBef>
                          <a:spcPts val="50"/>
                        </a:spcBef>
                        <a:buClr>
                          <a:srgbClr val="00BDF2"/>
                        </a:buClr>
                      </a:pPr>
                      <a:endParaRPr lang="en-US" sz="2200" b="0" kern="1200" dirty="0">
                        <a:solidFill>
                          <a:schemeClr val="bg1"/>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40000"/>
                        <a:alpha val="0"/>
                      </a:schemeClr>
                    </a:solidFill>
                  </a:tcPr>
                </a:tc>
                <a:extLst>
                  <a:ext uri="{0D108BD9-81ED-4DB2-BD59-A6C34878D82A}">
                    <a16:rowId xmlns="" xmlns:a16="http://schemas.microsoft.com/office/drawing/2014/main" val="10001"/>
                  </a:ext>
                </a:extLst>
              </a:tr>
              <a:tr h="3094348">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buClr>
                          <a:srgbClr val="00BDF2"/>
                        </a:buClr>
                        <a:buSzTx/>
                        <a:buFont typeface="Arial"/>
                        <a:buNone/>
                      </a:pPr>
                      <a:r>
                        <a:rPr lang="en-US" altLang="en-US" sz="2200" b="0" kern="1200" dirty="0" smtClean="0">
                          <a:solidFill>
                            <a:schemeClr val="tx2">
                              <a:lumMod val="75000"/>
                            </a:schemeClr>
                          </a:solidFill>
                          <a:latin typeface="+mn-lt"/>
                          <a:ea typeface="+mn-ea"/>
                          <a:cs typeface="+mn-cs"/>
                        </a:rPr>
                        <a:t>Monetary Policy Normalization</a:t>
                      </a:r>
                    </a:p>
                    <a:p>
                      <a:pPr marL="0" algn="l" defTabSz="914400" rtl="0" eaLnBrk="1" latinLnBrk="0" hangingPunct="1">
                        <a:buClr>
                          <a:srgbClr val="00BDF2"/>
                        </a:buClr>
                        <a:buSzTx/>
                        <a:buFont typeface="Arial"/>
                        <a:buNone/>
                      </a:pPr>
                      <a:endParaRPr lang="en-US" sz="2200" b="0" kern="1200" dirty="0" smtClean="0">
                        <a:solidFill>
                          <a:schemeClr val="tx2">
                            <a:lumMod val="75000"/>
                          </a:schemeClr>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tx2">
                              <a:lumMod val="75000"/>
                            </a:schemeClr>
                          </a:solidFill>
                          <a:latin typeface="+mn-lt"/>
                          <a:ea typeface="+mn-ea"/>
                          <a:cs typeface="+mn-cs"/>
                        </a:rPr>
                        <a:t>Why is The Dollar Weakening?</a:t>
                      </a:r>
                    </a:p>
                    <a:p>
                      <a:pPr marL="0" algn="l" defTabSz="914400" rtl="0" eaLnBrk="1" latinLnBrk="0" hangingPunct="1">
                        <a:buClr>
                          <a:srgbClr val="00BDF2"/>
                        </a:buClr>
                        <a:buSzTx/>
                        <a:buFont typeface="Arial"/>
                        <a:buNone/>
                      </a:pPr>
                      <a:endParaRPr lang="en-US" sz="2200" b="0" kern="1200" dirty="0" smtClean="0">
                        <a:solidFill>
                          <a:schemeClr val="tx2">
                            <a:lumMod val="75000"/>
                          </a:schemeClr>
                        </a:solidFill>
                        <a:latin typeface="+mn-lt"/>
                        <a:ea typeface="+mn-ea"/>
                        <a:cs typeface="+mn-cs"/>
                      </a:endParaRPr>
                    </a:p>
                    <a:p>
                      <a:pPr marL="0" algn="l" defTabSz="914400" rtl="0" eaLnBrk="1" latinLnBrk="0" hangingPunct="1">
                        <a:buClr>
                          <a:srgbClr val="00BDF2"/>
                        </a:buClr>
                        <a:buSzTx/>
                        <a:buFont typeface="Arial"/>
                        <a:buNone/>
                      </a:pPr>
                      <a:r>
                        <a:rPr lang="en-US" sz="2200" b="0" kern="1200" dirty="0" smtClean="0">
                          <a:solidFill>
                            <a:schemeClr val="tx2">
                              <a:lumMod val="75000"/>
                            </a:schemeClr>
                          </a:solidFill>
                          <a:latin typeface="+mn-lt"/>
                          <a:ea typeface="+mn-ea"/>
                          <a:cs typeface="+mn-cs"/>
                        </a:rPr>
                        <a:t>Are we heading for a Trade War</a:t>
                      </a:r>
                      <a:r>
                        <a:rPr lang="en-US" sz="2200" b="0" kern="1200" baseline="0" dirty="0" smtClean="0">
                          <a:solidFill>
                            <a:srgbClr val="002060"/>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endParaRPr lang="en-US" sz="2200" b="0" kern="1200" dirty="0" smtClean="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BDF2"/>
                        </a:buClr>
                        <a:buSzTx/>
                        <a:buFont typeface="Arial"/>
                        <a:buNone/>
                        <a:tabLst/>
                        <a:defRPr/>
                      </a:pPr>
                      <a:r>
                        <a:rPr lang="en-US" sz="2200" b="0" kern="1200" baseline="0" dirty="0" smtClean="0">
                          <a:solidFill>
                            <a:srgbClr val="002060"/>
                          </a:solidFill>
                          <a:latin typeface="+mn-lt"/>
                          <a:ea typeface="+mn-ea"/>
                          <a:cs typeface="+mn-cs"/>
                        </a:rPr>
                        <a:t>How resilient is India to likely shocks?</a:t>
                      </a:r>
                      <a:endParaRPr lang="en-US" sz="2200" b="0" kern="1200" dirty="0" smtClean="0">
                        <a:solidFill>
                          <a:schemeClr val="tx2"/>
                        </a:solidFill>
                        <a:latin typeface="+mn-lt"/>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tc>
                  <a:txBody>
                    <a:bodyPr/>
                    <a:lstStyle/>
                    <a:p>
                      <a:pPr marL="0" algn="l" defTabSz="914400" rtl="0" eaLnBrk="1" latinLnBrk="0" hangingPunct="1">
                        <a:spcBef>
                          <a:spcPts val="50"/>
                        </a:spcBef>
                      </a:pPr>
                      <a:endParaRPr lang="en-US" sz="2200" b="0" kern="1200" dirty="0">
                        <a:solidFill>
                          <a:schemeClr val="tx2"/>
                        </a:solidFill>
                        <a:latin typeface="Arial"/>
                        <a:ea typeface="+mn-ea"/>
                        <a:cs typeface="+mn-cs"/>
                      </a:endParaRPr>
                    </a:p>
                  </a:txBody>
                  <a:tcPr marL="45720" marR="45720">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chemeClr val="lt1">
                          <a:alpha val="0"/>
                        </a:schemeClr>
                      </a:solidFill>
                      <a:prstDash val="solid"/>
                      <a:round/>
                      <a:headEnd type="none" w="med" len="med"/>
                      <a:tailEnd type="none" w="med" len="med"/>
                    </a:lnB>
                    <a:solidFill>
                      <a:schemeClr val="accent1">
                        <a:tint val="20000"/>
                        <a:alpha val="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76539143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40</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1093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41</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4231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42</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7917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43</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455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456173-E64B-475F-88A4-5EDC00EE919E}" type="slidenum">
              <a:rPr lang="en-US" smtClean="0"/>
              <a:t>44</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31520"/>
            <a:ext cx="7302500"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4883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US" sz="2350" dirty="0" smtClean="0"/>
              <a:t>The Global Economy Looks Pretty Good</a:t>
            </a:r>
            <a:endParaRPr lang="en-US" sz="2350" dirty="0"/>
          </a:p>
        </p:txBody>
      </p:sp>
      <p:cxnSp>
        <p:nvCxnSpPr>
          <p:cNvPr id="13" name="Straight Connector 3"/>
          <p:cNvCxnSpPr>
            <a:cxnSpLocks noChangeShapeType="1"/>
          </p:cNvCxnSpPr>
          <p:nvPr/>
        </p:nvCxnSpPr>
        <p:spPr bwMode="auto">
          <a:xfrm>
            <a:off x="150813" y="1104999"/>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45" name="Text Box 3"/>
          <p:cNvSpPr txBox="1">
            <a:spLocks noChangeArrowheads="1"/>
          </p:cNvSpPr>
          <p:nvPr/>
        </p:nvSpPr>
        <p:spPr bwMode="auto">
          <a:xfrm>
            <a:off x="274320" y="6206861"/>
            <a:ext cx="39604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a:solidFill>
                  <a:srgbClr val="53565A"/>
                </a:solidFill>
              </a:rPr>
              <a:t>Note: Global Manufacturing PMI using ISM for the US</a:t>
            </a:r>
          </a:p>
          <a:p>
            <a:pPr eaLnBrk="1" hangingPunct="1">
              <a:spcBef>
                <a:spcPct val="50000"/>
              </a:spcBef>
              <a:buClrTx/>
              <a:buNone/>
            </a:pPr>
            <a:r>
              <a:rPr lang="en-US" altLang="en-US" sz="1000" b="0" dirty="0" smtClean="0">
                <a:solidFill>
                  <a:srgbClr val="53565A"/>
                </a:solidFill>
              </a:rPr>
              <a:t>Source: Markit, Now-Casting Economics and </a:t>
            </a:r>
            <a:r>
              <a:rPr lang="en-US" altLang="en-US" sz="1000" b="0" dirty="0">
                <a:solidFill>
                  <a:srgbClr val="53565A"/>
                </a:solidFill>
              </a:rPr>
              <a:t>Citi Research</a:t>
            </a:r>
            <a:endParaRPr lang="en-GB" altLang="en-US" sz="1000" b="0" dirty="0">
              <a:solidFill>
                <a:srgbClr val="53565A"/>
              </a:solidFill>
            </a:endParaRPr>
          </a:p>
        </p:txBody>
      </p:sp>
      <p:sp>
        <p:nvSpPr>
          <p:cNvPr id="34" name="Rectangle 33"/>
          <p:cNvSpPr/>
          <p:nvPr/>
        </p:nvSpPr>
        <p:spPr>
          <a:xfrm>
            <a:off x="150813" y="1369297"/>
            <a:ext cx="4571081" cy="307777"/>
          </a:xfrm>
          <a:prstGeom prst="rect">
            <a:avLst/>
          </a:prstGeom>
        </p:spPr>
        <p:txBody>
          <a:bodyPr wrap="square">
            <a:spAutoFit/>
          </a:bodyPr>
          <a:lstStyle/>
          <a:p>
            <a:pPr algn="ctr" fontAlgn="base">
              <a:spcBef>
                <a:spcPct val="0"/>
              </a:spcBef>
              <a:spcAft>
                <a:spcPct val="0"/>
              </a:spcAft>
            </a:pPr>
            <a:r>
              <a:rPr lang="en-US" dirty="0" smtClean="0">
                <a:solidFill>
                  <a:srgbClr val="002D72"/>
                </a:solidFill>
              </a:rPr>
              <a:t>Global </a:t>
            </a:r>
            <a:r>
              <a:rPr lang="en-US" dirty="0" err="1" smtClean="0">
                <a:solidFill>
                  <a:srgbClr val="002D72"/>
                </a:solidFill>
              </a:rPr>
              <a:t>Nowcast</a:t>
            </a:r>
            <a:r>
              <a:rPr lang="en-US" dirty="0" smtClean="0">
                <a:solidFill>
                  <a:srgbClr val="002D72"/>
                </a:solidFill>
              </a:rPr>
              <a:t> Of Growth and Manufacturing PMI</a:t>
            </a:r>
            <a:endParaRPr lang="en-US" sz="1400" dirty="0">
              <a:solidFill>
                <a:srgbClr val="002D72"/>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5</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 y="1828800"/>
            <a:ext cx="4114800" cy="41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724515" y="1369298"/>
            <a:ext cx="4511107" cy="307777"/>
          </a:xfrm>
          <a:prstGeom prst="rect">
            <a:avLst/>
          </a:prstGeom>
        </p:spPr>
        <p:txBody>
          <a:bodyPr wrap="none">
            <a:spAutoFit/>
          </a:bodyPr>
          <a:lstStyle/>
          <a:p>
            <a:r>
              <a:rPr lang="en-US" dirty="0" smtClean="0">
                <a:solidFill>
                  <a:srgbClr val="002060"/>
                </a:solidFill>
              </a:rPr>
              <a:t>Near-term Real GDP Forecasts Remain </a:t>
            </a:r>
            <a:r>
              <a:rPr lang="en-US" dirty="0" smtClean="0">
                <a:solidFill>
                  <a:srgbClr val="002D72"/>
                </a:solidFill>
              </a:rPr>
              <a:t>Unchanged</a:t>
            </a:r>
          </a:p>
        </p:txBody>
      </p:sp>
      <p:sp>
        <p:nvSpPr>
          <p:cNvPr id="14" name="Text Box 3"/>
          <p:cNvSpPr txBox="1">
            <a:spLocks noChangeArrowheads="1"/>
          </p:cNvSpPr>
          <p:nvPr/>
        </p:nvSpPr>
        <p:spPr bwMode="auto">
          <a:xfrm>
            <a:off x="4846320" y="6206861"/>
            <a:ext cx="351777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Note: Global aggregate at market exchange rates </a:t>
            </a:r>
          </a:p>
          <a:p>
            <a:pPr eaLnBrk="1" hangingPunct="1">
              <a:spcBef>
                <a:spcPct val="50000"/>
              </a:spcBef>
              <a:buClrTx/>
              <a:buNone/>
            </a:pPr>
            <a:r>
              <a:rPr lang="en-US" altLang="en-US" sz="1000" b="0" dirty="0" smtClean="0">
                <a:solidFill>
                  <a:srgbClr val="53565A"/>
                </a:solidFill>
              </a:rPr>
              <a:t>Source: Citi Research</a:t>
            </a:r>
            <a:endParaRPr lang="en-GB" altLang="en-US" sz="1000" b="0" dirty="0">
              <a:solidFill>
                <a:srgbClr val="53565A"/>
              </a:solidFill>
            </a:endParaRPr>
          </a:p>
        </p:txBody>
      </p:sp>
      <p:sp>
        <p:nvSpPr>
          <p:cNvPr id="3" name="TextBox 2"/>
          <p:cNvSpPr txBox="1"/>
          <p:nvPr/>
        </p:nvSpPr>
        <p:spPr>
          <a:xfrm>
            <a:off x="150813" y="476672"/>
            <a:ext cx="8839200" cy="523220"/>
          </a:xfrm>
          <a:prstGeom prst="rect">
            <a:avLst/>
          </a:prstGeom>
          <a:noFill/>
        </p:spPr>
        <p:txBody>
          <a:bodyPr wrap="square" rtlCol="0">
            <a:spAutoFit/>
          </a:bodyPr>
          <a:lstStyle/>
          <a:p>
            <a:pPr algn="l"/>
            <a:r>
              <a:rPr lang="en-US" b="0" dirty="0">
                <a:solidFill>
                  <a:srgbClr val="00BDF2"/>
                </a:solidFill>
              </a:rPr>
              <a:t>We expect global real GDP growth to </a:t>
            </a:r>
            <a:r>
              <a:rPr lang="en-US" b="0" dirty="0" smtClean="0">
                <a:solidFill>
                  <a:srgbClr val="00BDF2"/>
                </a:solidFill>
              </a:rPr>
              <a:t>take a breather and moderate </a:t>
            </a:r>
            <a:r>
              <a:rPr lang="en-US" b="0" dirty="0">
                <a:solidFill>
                  <a:srgbClr val="00BDF2"/>
                </a:solidFill>
              </a:rPr>
              <a:t>in Q1 </a:t>
            </a:r>
            <a:r>
              <a:rPr lang="en-US" b="0" dirty="0" smtClean="0">
                <a:solidFill>
                  <a:srgbClr val="00BDF2"/>
                </a:solidFill>
              </a:rPr>
              <a:t>to </a:t>
            </a:r>
            <a:r>
              <a:rPr lang="en-US" b="0" dirty="0">
                <a:solidFill>
                  <a:srgbClr val="00BDF2"/>
                </a:solidFill>
              </a:rPr>
              <a:t>3.3%YY (-0.1pp from last </a:t>
            </a:r>
            <a:r>
              <a:rPr lang="en-US" b="0" dirty="0" smtClean="0">
                <a:solidFill>
                  <a:srgbClr val="00BDF2"/>
                </a:solidFill>
              </a:rPr>
              <a:t>month’s estimate) </a:t>
            </a:r>
            <a:r>
              <a:rPr lang="en-US" b="0" dirty="0">
                <a:solidFill>
                  <a:srgbClr val="00BDF2"/>
                </a:solidFill>
              </a:rPr>
              <a:t>and 2.9%SAAR (-0.2pp) but to rebound in Q2. Growth remains </a:t>
            </a:r>
            <a:r>
              <a:rPr lang="en-US" b="0" dirty="0" smtClean="0">
                <a:solidFill>
                  <a:srgbClr val="00BDF2"/>
                </a:solidFill>
              </a:rPr>
              <a:t>broad-based.</a:t>
            </a:r>
            <a:endParaRPr lang="en-US" b="0" dirty="0">
              <a:solidFill>
                <a:srgbClr val="00BDF2"/>
              </a:solidFill>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32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22537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84721"/>
          </a:xfrm>
          <a:noFill/>
        </p:spPr>
        <p:txBody>
          <a:bodyPr/>
          <a:lstStyle/>
          <a:p>
            <a:pPr>
              <a:lnSpc>
                <a:spcPts val="3000"/>
              </a:lnSpc>
            </a:pPr>
            <a:r>
              <a:rPr lang="en-US" sz="2350" dirty="0"/>
              <a:t>The Global Economy </a:t>
            </a:r>
            <a:r>
              <a:rPr lang="en-US" sz="2350" dirty="0" smtClean="0"/>
              <a:t>Still Looks </a:t>
            </a:r>
            <a:r>
              <a:rPr lang="en-US" sz="2350" dirty="0"/>
              <a:t>Pretty Good</a:t>
            </a:r>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b="0" dirty="0">
              <a:solidFill>
                <a:srgbClr val="00BDF2"/>
              </a:solidFill>
            </a:endParaRPr>
          </a:p>
        </p:txBody>
      </p:sp>
      <p:cxnSp>
        <p:nvCxnSpPr>
          <p:cNvPr id="13" name="Straight Connector 3"/>
          <p:cNvCxnSpPr>
            <a:cxnSpLocks noChangeShapeType="1"/>
          </p:cNvCxnSpPr>
          <p:nvPr/>
        </p:nvCxnSpPr>
        <p:spPr bwMode="auto">
          <a:xfrm>
            <a:off x="150813" y="1104999"/>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1" name="Rectangle 20"/>
          <p:cNvSpPr/>
          <p:nvPr/>
        </p:nvSpPr>
        <p:spPr>
          <a:xfrm>
            <a:off x="631515" y="1105342"/>
            <a:ext cx="3610347" cy="307777"/>
          </a:xfrm>
          <a:prstGeom prst="rect">
            <a:avLst/>
          </a:prstGeom>
        </p:spPr>
        <p:txBody>
          <a:bodyPr wrap="square">
            <a:spAutoFit/>
          </a:bodyPr>
          <a:lstStyle/>
          <a:p>
            <a:r>
              <a:rPr lang="en-US" dirty="0">
                <a:solidFill>
                  <a:srgbClr val="002D72"/>
                </a:solidFill>
              </a:rPr>
              <a:t>Real Gross Fixed Investment (%YY)</a:t>
            </a:r>
          </a:p>
        </p:txBody>
      </p:sp>
      <p:sp>
        <p:nvSpPr>
          <p:cNvPr id="22" name="Text Box 3"/>
          <p:cNvSpPr txBox="1">
            <a:spLocks noChangeArrowheads="1"/>
          </p:cNvSpPr>
          <p:nvPr/>
        </p:nvSpPr>
        <p:spPr bwMode="auto">
          <a:xfrm>
            <a:off x="262134" y="3584049"/>
            <a:ext cx="4581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fontAlgn="base" hangingPunct="1">
              <a:spcBef>
                <a:spcPct val="50000"/>
              </a:spcBef>
              <a:spcAft>
                <a:spcPct val="0"/>
              </a:spcAft>
              <a:buClrTx/>
              <a:buFontTx/>
              <a:buNone/>
            </a:pPr>
            <a:r>
              <a:rPr lang="en-GB" altLang="en-US" sz="800" b="0" dirty="0" smtClean="0">
                <a:solidFill>
                  <a:srgbClr val="53565A"/>
                </a:solidFill>
              </a:rPr>
              <a:t>Note: </a:t>
            </a:r>
            <a:r>
              <a:rPr lang="en-US" altLang="en-US" sz="800" b="0" dirty="0">
                <a:solidFill>
                  <a:srgbClr val="53565A"/>
                </a:solidFill>
              </a:rPr>
              <a:t>Aggregates at market exchange rates.  </a:t>
            </a:r>
            <a:r>
              <a:rPr lang="en-US" altLang="en-US" sz="800" b="0" dirty="0" smtClean="0">
                <a:solidFill>
                  <a:srgbClr val="53565A"/>
                </a:solidFill>
              </a:rPr>
              <a:t>Source: National Statistical Offices, IMF and  Citi Research</a:t>
            </a:r>
            <a:endParaRPr lang="en-GB" altLang="en-US" sz="800" b="0" dirty="0">
              <a:solidFill>
                <a:srgbClr val="53565A"/>
              </a:solidFill>
            </a:endParaRPr>
          </a:p>
        </p:txBody>
      </p:sp>
      <p:sp>
        <p:nvSpPr>
          <p:cNvPr id="45" name="Text Box 3"/>
          <p:cNvSpPr txBox="1">
            <a:spLocks noChangeArrowheads="1"/>
          </p:cNvSpPr>
          <p:nvPr/>
        </p:nvSpPr>
        <p:spPr bwMode="auto">
          <a:xfrm>
            <a:off x="5303520" y="6449133"/>
            <a:ext cx="3960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Markit, Now-Casting Economics and </a:t>
            </a:r>
            <a:r>
              <a:rPr lang="en-US" altLang="en-US" sz="800" b="0" dirty="0">
                <a:solidFill>
                  <a:srgbClr val="53565A"/>
                </a:solidFill>
              </a:rPr>
              <a:t>Citi Research</a:t>
            </a:r>
            <a:endParaRPr lang="en-GB" altLang="en-US" sz="800" b="0" dirty="0">
              <a:solidFill>
                <a:srgbClr val="53565A"/>
              </a:solidFill>
            </a:endParaRPr>
          </a:p>
        </p:txBody>
      </p:sp>
      <p:sp>
        <p:nvSpPr>
          <p:cNvPr id="25" name="Text Box 3"/>
          <p:cNvSpPr txBox="1">
            <a:spLocks noChangeArrowheads="1"/>
          </p:cNvSpPr>
          <p:nvPr/>
        </p:nvSpPr>
        <p:spPr bwMode="auto">
          <a:xfrm>
            <a:off x="5170356" y="3645604"/>
            <a:ext cx="39239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latin typeface="+mj-lt"/>
              </a:rPr>
              <a:t>Source: </a:t>
            </a:r>
            <a:r>
              <a:rPr lang="en-US" altLang="en-US" sz="800" b="0" dirty="0">
                <a:solidFill>
                  <a:srgbClr val="53565A"/>
                </a:solidFill>
                <a:latin typeface="+mj-lt"/>
              </a:rPr>
              <a:t>National Statistical Offices, IMF and Citi Research</a:t>
            </a:r>
            <a:endParaRPr lang="en-GB" altLang="en-US" sz="800" b="0" dirty="0">
              <a:solidFill>
                <a:srgbClr val="53565A"/>
              </a:solidFill>
              <a:latin typeface="+mj-lt"/>
            </a:endParaRPr>
          </a:p>
        </p:txBody>
      </p:sp>
      <p:sp>
        <p:nvSpPr>
          <p:cNvPr id="26" name="Rectangle 25"/>
          <p:cNvSpPr/>
          <p:nvPr/>
        </p:nvSpPr>
        <p:spPr>
          <a:xfrm>
            <a:off x="6049157" y="1105342"/>
            <a:ext cx="2172390" cy="307777"/>
          </a:xfrm>
          <a:prstGeom prst="rect">
            <a:avLst/>
          </a:prstGeom>
        </p:spPr>
        <p:txBody>
          <a:bodyPr wrap="none">
            <a:spAutoFit/>
          </a:bodyPr>
          <a:lstStyle/>
          <a:p>
            <a:r>
              <a:rPr lang="en-US" dirty="0" smtClean="0">
                <a:solidFill>
                  <a:srgbClr val="002D72"/>
                </a:solidFill>
              </a:rPr>
              <a:t>Countries in Recession</a:t>
            </a:r>
          </a:p>
        </p:txBody>
      </p:sp>
      <p:sp>
        <p:nvSpPr>
          <p:cNvPr id="31" name="Text Box 3"/>
          <p:cNvSpPr txBox="1">
            <a:spLocks noChangeArrowheads="1"/>
          </p:cNvSpPr>
          <p:nvPr/>
        </p:nvSpPr>
        <p:spPr bwMode="auto">
          <a:xfrm>
            <a:off x="262134" y="6449133"/>
            <a:ext cx="35177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800" b="0" dirty="0" smtClean="0">
                <a:solidFill>
                  <a:srgbClr val="53565A"/>
                </a:solidFill>
              </a:rPr>
              <a:t>Source: National Statistical Offices and Citi Research</a:t>
            </a:r>
            <a:endParaRPr lang="en-GB" altLang="en-US" sz="800" b="0" dirty="0">
              <a:solidFill>
                <a:srgbClr val="53565A"/>
              </a:solidFill>
            </a:endParaRPr>
          </a:p>
        </p:txBody>
      </p:sp>
      <p:sp>
        <p:nvSpPr>
          <p:cNvPr id="33" name="Rectangle 32"/>
          <p:cNvSpPr/>
          <p:nvPr/>
        </p:nvSpPr>
        <p:spPr>
          <a:xfrm>
            <a:off x="339723" y="3798235"/>
            <a:ext cx="4318893" cy="307777"/>
          </a:xfrm>
          <a:prstGeom prst="rect">
            <a:avLst/>
          </a:prstGeom>
        </p:spPr>
        <p:txBody>
          <a:bodyPr wrap="square">
            <a:spAutoFit/>
          </a:bodyPr>
          <a:lstStyle/>
          <a:p>
            <a:pPr algn="ctr" fontAlgn="base">
              <a:spcBef>
                <a:spcPct val="0"/>
              </a:spcBef>
              <a:spcAft>
                <a:spcPct val="0"/>
              </a:spcAft>
            </a:pPr>
            <a:r>
              <a:rPr lang="en-US" dirty="0" smtClean="0">
                <a:solidFill>
                  <a:srgbClr val="002D72"/>
                </a:solidFill>
              </a:rPr>
              <a:t>Unemployment (%)</a:t>
            </a:r>
            <a:endParaRPr lang="en-US" sz="1400" dirty="0">
              <a:solidFill>
                <a:srgbClr val="002D72"/>
              </a:solidFill>
            </a:endParaRPr>
          </a:p>
        </p:txBody>
      </p:sp>
      <p:sp>
        <p:nvSpPr>
          <p:cNvPr id="34" name="Rectangle 33"/>
          <p:cNvSpPr/>
          <p:nvPr/>
        </p:nvSpPr>
        <p:spPr>
          <a:xfrm>
            <a:off x="4982398" y="3768954"/>
            <a:ext cx="4318893" cy="307777"/>
          </a:xfrm>
          <a:prstGeom prst="rect">
            <a:avLst/>
          </a:prstGeom>
        </p:spPr>
        <p:txBody>
          <a:bodyPr wrap="square">
            <a:spAutoFit/>
          </a:bodyPr>
          <a:lstStyle/>
          <a:p>
            <a:pPr algn="ctr" fontAlgn="base">
              <a:spcBef>
                <a:spcPct val="0"/>
              </a:spcBef>
              <a:spcAft>
                <a:spcPct val="0"/>
              </a:spcAft>
            </a:pPr>
            <a:r>
              <a:rPr lang="en-US" dirty="0" smtClean="0">
                <a:solidFill>
                  <a:srgbClr val="002D72"/>
                </a:solidFill>
              </a:rPr>
              <a:t>Business and Consumer Confidence</a:t>
            </a:r>
            <a:endParaRPr lang="en-US" sz="1400" dirty="0">
              <a:solidFill>
                <a:srgbClr val="002D72"/>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6</a:t>
            </a:fld>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520" y="1371600"/>
            <a:ext cx="3657600" cy="228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 y="4206240"/>
            <a:ext cx="3657600" cy="227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0813" y="476672"/>
            <a:ext cx="8839200" cy="523220"/>
          </a:xfrm>
          <a:prstGeom prst="rect">
            <a:avLst/>
          </a:prstGeom>
          <a:noFill/>
        </p:spPr>
        <p:txBody>
          <a:bodyPr wrap="square" rtlCol="0">
            <a:spAutoFit/>
          </a:bodyPr>
          <a:lstStyle/>
          <a:p>
            <a:pPr algn="l"/>
            <a:r>
              <a:rPr lang="en-US" b="0" dirty="0" smtClean="0">
                <a:solidFill>
                  <a:srgbClr val="00BDF2"/>
                </a:solidFill>
              </a:rPr>
              <a:t>Global growth continues to be supported by ongoing strength </a:t>
            </a:r>
            <a:r>
              <a:rPr lang="en-US" b="0" dirty="0">
                <a:solidFill>
                  <a:srgbClr val="00BDF2"/>
                </a:solidFill>
              </a:rPr>
              <a:t>in activity and </a:t>
            </a:r>
            <a:r>
              <a:rPr lang="en-US" b="0" dirty="0" smtClean="0">
                <a:solidFill>
                  <a:srgbClr val="00BDF2"/>
                </a:solidFill>
              </a:rPr>
              <a:t>sentiment indicators. Global investment growth is robust (highest </a:t>
            </a:r>
            <a:r>
              <a:rPr lang="en-US" b="0" dirty="0">
                <a:solidFill>
                  <a:srgbClr val="00BDF2"/>
                </a:solidFill>
              </a:rPr>
              <a:t>since Q1-14</a:t>
            </a:r>
            <a:r>
              <a:rPr lang="en-US" b="0" dirty="0" smtClean="0">
                <a:solidFill>
                  <a:srgbClr val="00BDF2"/>
                </a:solidFill>
              </a:rPr>
              <a:t>) and AE unemployment is at the lowest level since 1990.</a:t>
            </a:r>
            <a:endParaRPr lang="en-US" b="0" dirty="0">
              <a:solidFill>
                <a:srgbClr val="00BDF2"/>
              </a:solidFill>
            </a:endParaRPr>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3520" y="4206240"/>
            <a:ext cx="3657600" cy="227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 y="1371600"/>
            <a:ext cx="3657600" cy="226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537241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lgn="l" eaLnBrk="0" hangingPunct="0">
              <a:spcBef>
                <a:spcPct val="75000"/>
              </a:spcBef>
              <a:buClr>
                <a:srgbClr val="DC241F"/>
              </a:buClr>
              <a:buFont typeface="Wingdings 2" pitchFamily="18" charset="2"/>
              <a:buChar char=""/>
              <a:defRPr sz="1400">
                <a:solidFill>
                  <a:schemeClr val="tx1"/>
                </a:solidFill>
                <a:latin typeface="Arial" pitchFamily="34" charset="0"/>
              </a:defRPr>
            </a:lvl1pPr>
            <a:lvl2pPr marL="742950" indent="-285750" algn="l" eaLnBrk="0" hangingPunct="0">
              <a:spcBef>
                <a:spcPct val="25000"/>
              </a:spcBef>
              <a:buClr>
                <a:srgbClr val="DC241F"/>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pitchFamily="34" charset="0"/>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pitchFamily="34" charset="0"/>
              </a:defRPr>
            </a:lvl4pPr>
            <a:lvl5pPr marL="2057400" indent="-228600" algn="l" eaLnBrk="0" hangingPunct="0">
              <a:spcBef>
                <a:spcPct val="25000"/>
              </a:spcBef>
              <a:buClr>
                <a:srgbClr val="DC241F"/>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9pPr>
          </a:lstStyle>
          <a:p>
            <a:pPr algn="r" eaLnBrk="1" hangingPunct="1">
              <a:spcBef>
                <a:spcPct val="0"/>
              </a:spcBef>
              <a:buClrTx/>
              <a:buFontTx/>
              <a:buNone/>
            </a:pPr>
            <a:fld id="{233A147D-E86C-465C-AB13-D37A8A51E6F3}" type="slidenum">
              <a:rPr lang="en-US" altLang="en-US" sz="800" smtClean="0">
                <a:solidFill>
                  <a:srgbClr val="53565A"/>
                </a:solidFill>
              </a:rPr>
              <a:pPr algn="r" eaLnBrk="1" hangingPunct="1">
                <a:spcBef>
                  <a:spcPct val="0"/>
                </a:spcBef>
                <a:buClrTx/>
                <a:buFontTx/>
                <a:buNone/>
              </a:pPr>
              <a:t>7</a:t>
            </a:fld>
            <a:endParaRPr lang="en-US" altLang="en-US" sz="800" dirty="0" smtClean="0">
              <a:solidFill>
                <a:srgbClr val="53565A"/>
              </a:solidFill>
            </a:endParaRPr>
          </a:p>
        </p:txBody>
      </p:sp>
      <p:sp>
        <p:nvSpPr>
          <p:cNvPr id="3075" name="Rectangle 2"/>
          <p:cNvSpPr>
            <a:spLocks noGrp="1" noChangeArrowheads="1"/>
          </p:cNvSpPr>
          <p:nvPr>
            <p:ph type="title" idx="4294967295"/>
          </p:nvPr>
        </p:nvSpPr>
        <p:spPr>
          <a:xfrm>
            <a:off x="204665" y="84138"/>
            <a:ext cx="8625009" cy="369332"/>
          </a:xfrm>
        </p:spPr>
        <p:txBody>
          <a:bodyPr/>
          <a:lstStyle/>
          <a:p>
            <a:pPr eaLnBrk="1" hangingPunct="1"/>
            <a:r>
              <a:rPr lang="en-US" altLang="en-US" sz="2350" dirty="0" smtClean="0">
                <a:solidFill>
                  <a:srgbClr val="003399"/>
                </a:solidFill>
              </a:rPr>
              <a:t>US: Growth Has Picking Up and is Broad-Based</a:t>
            </a:r>
          </a:p>
        </p:txBody>
      </p:sp>
      <p:sp>
        <p:nvSpPr>
          <p:cNvPr id="18" name="Text Box 6"/>
          <p:cNvSpPr txBox="1">
            <a:spLocks noChangeArrowheads="1"/>
          </p:cNvSpPr>
          <p:nvPr/>
        </p:nvSpPr>
        <p:spPr bwMode="auto">
          <a:xfrm>
            <a:off x="179512" y="6006050"/>
            <a:ext cx="38245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04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buFont typeface="ZapfDingbats" pitchFamily="82" charset="2"/>
              <a:buNone/>
            </a:pPr>
            <a:r>
              <a:rPr lang="en-US" sz="1000" b="0" dirty="0">
                <a:solidFill>
                  <a:srgbClr val="53565A"/>
                </a:solidFill>
              </a:rPr>
              <a:t>Source: </a:t>
            </a:r>
            <a:r>
              <a:rPr lang="en-US" sz="1000" b="0" dirty="0" smtClean="0">
                <a:solidFill>
                  <a:srgbClr val="53565A"/>
                </a:solidFill>
              </a:rPr>
              <a:t>Haver Analytics and Citi Research</a:t>
            </a:r>
            <a:endParaRPr lang="en-US" sz="1000" b="0" dirty="0">
              <a:solidFill>
                <a:srgbClr val="53565A"/>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44824"/>
            <a:ext cx="4271980" cy="37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9512" y="1249596"/>
            <a:ext cx="4318893" cy="523220"/>
          </a:xfrm>
          <a:prstGeom prst="rect">
            <a:avLst/>
          </a:prstGeom>
        </p:spPr>
        <p:txBody>
          <a:bodyPr wrap="square">
            <a:spAutoFit/>
          </a:bodyPr>
          <a:lstStyle/>
          <a:p>
            <a:pPr fontAlgn="base">
              <a:spcBef>
                <a:spcPct val="0"/>
              </a:spcBef>
              <a:spcAft>
                <a:spcPct val="0"/>
              </a:spcAft>
            </a:pPr>
            <a:r>
              <a:rPr lang="en-US" dirty="0" smtClean="0">
                <a:solidFill>
                  <a:srgbClr val="002D72"/>
                </a:solidFill>
              </a:rPr>
              <a:t>US Growth is Picking Up and Broadening Ahead of Stimulus</a:t>
            </a:r>
            <a:endParaRPr lang="en-US" sz="1400" dirty="0">
              <a:solidFill>
                <a:srgbClr val="002D72"/>
              </a:solidFill>
            </a:endParaRPr>
          </a:p>
        </p:txBody>
      </p:sp>
      <p:sp>
        <p:nvSpPr>
          <p:cNvPr id="9" name="Rectangle 8"/>
          <p:cNvSpPr/>
          <p:nvPr/>
        </p:nvSpPr>
        <p:spPr>
          <a:xfrm>
            <a:off x="4732832" y="1249596"/>
            <a:ext cx="4318893" cy="307777"/>
          </a:xfrm>
          <a:prstGeom prst="rect">
            <a:avLst/>
          </a:prstGeom>
          <a:noFill/>
        </p:spPr>
        <p:txBody>
          <a:bodyPr wrap="square">
            <a:spAutoFit/>
          </a:bodyPr>
          <a:lstStyle/>
          <a:p>
            <a:pPr fontAlgn="base">
              <a:spcBef>
                <a:spcPct val="0"/>
              </a:spcBef>
              <a:spcAft>
                <a:spcPct val="0"/>
              </a:spcAft>
            </a:pPr>
            <a:r>
              <a:rPr lang="en-US" dirty="0" smtClean="0">
                <a:solidFill>
                  <a:schemeClr val="tx2"/>
                </a:solidFill>
              </a:rPr>
              <a:t>US Sentiment Indicators are Picking Up</a:t>
            </a:r>
            <a:endParaRPr lang="en-US" sz="1400" dirty="0">
              <a:solidFill>
                <a:schemeClr val="tx2"/>
              </a:solidFill>
            </a:endParaRPr>
          </a:p>
        </p:txBody>
      </p:sp>
      <p:sp>
        <p:nvSpPr>
          <p:cNvPr id="10" name="Rectangle 7"/>
          <p:cNvSpPr>
            <a:spLocks noChangeArrowheads="1"/>
          </p:cNvSpPr>
          <p:nvPr/>
        </p:nvSpPr>
        <p:spPr bwMode="auto">
          <a:xfrm>
            <a:off x="150813" y="455613"/>
            <a:ext cx="883920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endParaRPr lang="en-US" b="0" dirty="0">
              <a:solidFill>
                <a:srgbClr val="00BDF2"/>
              </a:solidFill>
            </a:endParaRPr>
          </a:p>
        </p:txBody>
      </p:sp>
      <p:cxnSp>
        <p:nvCxnSpPr>
          <p:cNvPr id="11"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13" name="Text Box 6"/>
          <p:cNvSpPr txBox="1">
            <a:spLocks noChangeArrowheads="1"/>
          </p:cNvSpPr>
          <p:nvPr/>
        </p:nvSpPr>
        <p:spPr bwMode="auto">
          <a:xfrm>
            <a:off x="4498405" y="6006049"/>
            <a:ext cx="295391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04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buFont typeface="ZapfDingbats" pitchFamily="82" charset="2"/>
              <a:buNone/>
            </a:pPr>
            <a:r>
              <a:rPr lang="en-US" sz="1000" b="0" dirty="0">
                <a:solidFill>
                  <a:srgbClr val="53565A"/>
                </a:solidFill>
              </a:rPr>
              <a:t>Source: </a:t>
            </a:r>
            <a:r>
              <a:rPr lang="en-US" sz="1000" b="0" dirty="0" smtClean="0">
                <a:solidFill>
                  <a:srgbClr val="53565A"/>
                </a:solidFill>
              </a:rPr>
              <a:t>ISM and Citi Research</a:t>
            </a:r>
            <a:endParaRPr lang="en-US" sz="1000" b="0" dirty="0">
              <a:solidFill>
                <a:srgbClr val="53565A"/>
              </a:solidFill>
            </a:endParaRPr>
          </a:p>
        </p:txBody>
      </p:sp>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320" y="1828800"/>
            <a:ext cx="4114800" cy="414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173340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lgn="l" eaLnBrk="0" hangingPunct="0">
              <a:spcBef>
                <a:spcPct val="75000"/>
              </a:spcBef>
              <a:buClr>
                <a:srgbClr val="DC241F"/>
              </a:buClr>
              <a:buFont typeface="Wingdings 2" pitchFamily="18" charset="2"/>
              <a:buChar char=""/>
              <a:defRPr sz="1400">
                <a:solidFill>
                  <a:schemeClr val="tx1"/>
                </a:solidFill>
                <a:latin typeface="Arial" pitchFamily="34" charset="0"/>
              </a:defRPr>
            </a:lvl1pPr>
            <a:lvl2pPr marL="742950" indent="-285750" algn="l" eaLnBrk="0" hangingPunct="0">
              <a:spcBef>
                <a:spcPct val="25000"/>
              </a:spcBef>
              <a:buClr>
                <a:srgbClr val="DC241F"/>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rgbClr val="DC241F"/>
              </a:buClr>
              <a:buSzPct val="90000"/>
              <a:buFont typeface="Wingdings" pitchFamily="2" charset="2"/>
              <a:buChar char="§"/>
              <a:defRPr sz="1400">
                <a:solidFill>
                  <a:schemeClr val="tx1"/>
                </a:solidFill>
                <a:latin typeface="Arial" pitchFamily="34" charset="0"/>
              </a:defRPr>
            </a:lvl3pPr>
            <a:lvl4pPr marL="1600200" indent="-228600" algn="l" eaLnBrk="0" hangingPunct="0">
              <a:spcBef>
                <a:spcPct val="25000"/>
              </a:spcBef>
              <a:buClr>
                <a:srgbClr val="DC241F"/>
              </a:buClr>
              <a:buFont typeface="Wingdings 2" pitchFamily="18" charset="2"/>
              <a:buChar char=""/>
              <a:defRPr sz="1400">
                <a:solidFill>
                  <a:schemeClr val="tx1"/>
                </a:solidFill>
                <a:latin typeface="Arial" pitchFamily="34" charset="0"/>
              </a:defRPr>
            </a:lvl4pPr>
            <a:lvl5pPr marL="2057400" indent="-228600" algn="l" eaLnBrk="0" hangingPunct="0">
              <a:spcBef>
                <a:spcPct val="25000"/>
              </a:spcBef>
              <a:buClr>
                <a:srgbClr val="DC241F"/>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rgbClr val="DC241F"/>
              </a:buClr>
              <a:buFont typeface="Arial" pitchFamily="34" charset="0"/>
              <a:buChar char="–"/>
              <a:defRPr sz="1400">
                <a:solidFill>
                  <a:schemeClr val="tx1"/>
                </a:solidFill>
                <a:latin typeface="Arial" pitchFamily="34" charset="0"/>
              </a:defRPr>
            </a:lvl9pPr>
          </a:lstStyle>
          <a:p>
            <a:pPr algn="r" eaLnBrk="1" hangingPunct="1">
              <a:spcBef>
                <a:spcPct val="0"/>
              </a:spcBef>
              <a:buClrTx/>
              <a:buFontTx/>
              <a:buNone/>
            </a:pPr>
            <a:fld id="{233A147D-E86C-465C-AB13-D37A8A51E6F3}" type="slidenum">
              <a:rPr lang="en-US" altLang="en-US" sz="800" smtClean="0">
                <a:solidFill>
                  <a:srgbClr val="53565A"/>
                </a:solidFill>
              </a:rPr>
              <a:pPr algn="r" eaLnBrk="1" hangingPunct="1">
                <a:spcBef>
                  <a:spcPct val="0"/>
                </a:spcBef>
                <a:buClrTx/>
                <a:buFontTx/>
                <a:buNone/>
              </a:pPr>
              <a:t>8</a:t>
            </a:fld>
            <a:endParaRPr lang="en-US" altLang="en-US" sz="800" dirty="0" smtClean="0">
              <a:solidFill>
                <a:srgbClr val="53565A"/>
              </a:solidFill>
            </a:endParaRPr>
          </a:p>
        </p:txBody>
      </p:sp>
      <p:sp>
        <p:nvSpPr>
          <p:cNvPr id="3075" name="Rectangle 2"/>
          <p:cNvSpPr>
            <a:spLocks noGrp="1" noChangeArrowheads="1"/>
          </p:cNvSpPr>
          <p:nvPr>
            <p:ph type="title" idx="4294967295"/>
          </p:nvPr>
        </p:nvSpPr>
        <p:spPr>
          <a:xfrm>
            <a:off x="204665" y="84138"/>
            <a:ext cx="8625009" cy="369332"/>
          </a:xfrm>
        </p:spPr>
        <p:txBody>
          <a:bodyPr/>
          <a:lstStyle/>
          <a:p>
            <a:pPr eaLnBrk="1" hangingPunct="1"/>
            <a:r>
              <a:rPr lang="en-US" altLang="en-US" sz="2350" dirty="0" smtClean="0">
                <a:solidFill>
                  <a:srgbClr val="003399"/>
                </a:solidFill>
              </a:rPr>
              <a:t>US</a:t>
            </a:r>
            <a:r>
              <a:rPr lang="en-US" altLang="en-US" sz="2350" dirty="0" smtClean="0"/>
              <a:t>: Fiscal Stimulus </a:t>
            </a:r>
            <a:r>
              <a:rPr lang="en-US" altLang="en-US" sz="2350" dirty="0" smtClean="0">
                <a:solidFill>
                  <a:srgbClr val="003399"/>
                </a:solidFill>
              </a:rPr>
              <a:t>Likely Boost Growth in 2018 and 2019</a:t>
            </a:r>
          </a:p>
        </p:txBody>
      </p:sp>
      <p:sp>
        <p:nvSpPr>
          <p:cNvPr id="18" name="Text Box 6"/>
          <p:cNvSpPr txBox="1">
            <a:spLocks noChangeArrowheads="1"/>
          </p:cNvSpPr>
          <p:nvPr/>
        </p:nvSpPr>
        <p:spPr bwMode="auto">
          <a:xfrm>
            <a:off x="114298" y="6458743"/>
            <a:ext cx="75540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04E8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indent="-1588" eaLnBrk="0" hangingPunct="0">
              <a:defRPr sz="2400">
                <a:solidFill>
                  <a:schemeClr val="tx2"/>
                </a:solidFill>
                <a:latin typeface="Arial" pitchFamily="34" charset="0"/>
              </a:defRPr>
            </a:lvl1pPr>
            <a:lvl2pPr marL="742950" indent="-285750" eaLnBrk="0" hangingPunct="0">
              <a:defRPr sz="2400">
                <a:solidFill>
                  <a:schemeClr val="tx2"/>
                </a:solidFill>
                <a:latin typeface="Arial" pitchFamily="34" charset="0"/>
              </a:defRPr>
            </a:lvl2pPr>
            <a:lvl3pPr marL="1143000" indent="-228600" eaLnBrk="0" hangingPunct="0">
              <a:defRPr sz="2400">
                <a:solidFill>
                  <a:schemeClr val="tx2"/>
                </a:solidFill>
                <a:latin typeface="Arial" pitchFamily="34" charset="0"/>
              </a:defRPr>
            </a:lvl3pPr>
            <a:lvl4pPr marL="1600200" indent="-228600" eaLnBrk="0" hangingPunct="0">
              <a:defRPr sz="2400">
                <a:solidFill>
                  <a:schemeClr val="tx2"/>
                </a:solidFill>
                <a:latin typeface="Arial" pitchFamily="34" charset="0"/>
              </a:defRPr>
            </a:lvl4pPr>
            <a:lvl5pPr marL="2057400" indent="-228600" eaLnBrk="0" hangingPunct="0">
              <a:defRPr sz="2400">
                <a:solidFill>
                  <a:schemeClr val="tx2"/>
                </a:solidFill>
                <a:latin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defRPr>
            </a:lvl9pPr>
          </a:lstStyle>
          <a:p>
            <a:pPr algn="l" eaLnBrk="1" hangingPunct="1">
              <a:spcBef>
                <a:spcPct val="50000"/>
              </a:spcBef>
              <a:spcAft>
                <a:spcPct val="50000"/>
              </a:spcAft>
              <a:buClr>
                <a:srgbClr val="304E88"/>
              </a:buClr>
              <a:buSzPct val="75000"/>
            </a:pPr>
            <a:r>
              <a:rPr lang="en-US" sz="1000" b="0" dirty="0">
                <a:solidFill>
                  <a:srgbClr val="53565A"/>
                </a:solidFill>
              </a:rPr>
              <a:t>Note: </a:t>
            </a:r>
            <a:r>
              <a:rPr lang="en-US" sz="1000" b="0" dirty="0" smtClean="0">
                <a:solidFill>
                  <a:srgbClr val="53565A"/>
                </a:solidFill>
              </a:rPr>
              <a:t>Stimulus </a:t>
            </a:r>
            <a:r>
              <a:rPr lang="en-US" sz="1000" b="0" dirty="0">
                <a:solidFill>
                  <a:srgbClr val="53565A"/>
                </a:solidFill>
              </a:rPr>
              <a:t>includes tax reform, defense spending, </a:t>
            </a:r>
            <a:r>
              <a:rPr lang="en-US" sz="1000" b="0" dirty="0" smtClean="0">
                <a:solidFill>
                  <a:srgbClr val="53565A"/>
                </a:solidFill>
              </a:rPr>
              <a:t>infrastructure. BBA 2018 is Bipartisan Budget Act. Source</a:t>
            </a:r>
            <a:r>
              <a:rPr lang="en-US" sz="1000" b="0" dirty="0">
                <a:solidFill>
                  <a:srgbClr val="53565A"/>
                </a:solidFill>
              </a:rPr>
              <a:t>: Citi </a:t>
            </a:r>
            <a:r>
              <a:rPr lang="en-US" sz="1000" b="0" dirty="0" smtClean="0">
                <a:solidFill>
                  <a:srgbClr val="53565A"/>
                </a:solidFill>
              </a:rPr>
              <a:t>Research</a:t>
            </a:r>
            <a:endParaRPr lang="en-US" sz="1000" b="0" dirty="0">
              <a:solidFill>
                <a:srgbClr val="53565A"/>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254" y="1228189"/>
            <a:ext cx="6614680" cy="479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7"/>
          <p:cNvSpPr>
            <a:spLocks noChangeArrowheads="1"/>
          </p:cNvSpPr>
          <p:nvPr/>
        </p:nvSpPr>
        <p:spPr bwMode="auto">
          <a:xfrm>
            <a:off x="150813" y="455613"/>
            <a:ext cx="883920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endParaRPr lang="en-US" b="0" dirty="0">
              <a:solidFill>
                <a:srgbClr val="00BDF2"/>
              </a:solidFill>
            </a:endParaRPr>
          </a:p>
        </p:txBody>
      </p:sp>
      <p:cxnSp>
        <p:nvCxnSpPr>
          <p:cNvPr id="7"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9852083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79512" y="66678"/>
            <a:ext cx="8836025" cy="357149"/>
          </a:xfrm>
          <a:noFill/>
        </p:spPr>
        <p:txBody>
          <a:bodyPr/>
          <a:lstStyle/>
          <a:p>
            <a:pPr>
              <a:lnSpc>
                <a:spcPts val="3000"/>
              </a:lnSpc>
            </a:pPr>
            <a:r>
              <a:rPr lang="en-US" sz="2350" dirty="0" smtClean="0"/>
              <a:t>But A Fiscal Hangover In the US Looms Eventually</a:t>
            </a:r>
            <a:endParaRPr lang="en-US" sz="2350" dirty="0"/>
          </a:p>
        </p:txBody>
      </p:sp>
      <p:sp>
        <p:nvSpPr>
          <p:cNvPr id="244741" name="Rectangle 5"/>
          <p:cNvSpPr>
            <a:spLocks noChangeArrowheads="1"/>
          </p:cNvSpPr>
          <p:nvPr/>
        </p:nvSpPr>
        <p:spPr bwMode="auto">
          <a:xfrm>
            <a:off x="197296" y="476672"/>
            <a:ext cx="8839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a:endParaRPr lang="en-US" altLang="en-US" b="0" dirty="0">
              <a:solidFill>
                <a:srgbClr val="00BDF2"/>
              </a:solidFill>
            </a:endParaRPr>
          </a:p>
        </p:txBody>
      </p:sp>
      <p:cxnSp>
        <p:nvCxnSpPr>
          <p:cNvPr id="13" name="Straight Connector 3"/>
          <p:cNvCxnSpPr>
            <a:cxnSpLocks noChangeShapeType="1"/>
          </p:cNvCxnSpPr>
          <p:nvPr/>
        </p:nvCxnSpPr>
        <p:spPr bwMode="auto">
          <a:xfrm>
            <a:off x="150813" y="1065213"/>
            <a:ext cx="8839200" cy="0"/>
          </a:xfrm>
          <a:prstGeom prst="line">
            <a:avLst/>
          </a:prstGeom>
          <a:noFill/>
          <a:ln w="6350">
            <a:solidFill>
              <a:schemeClr val="bg2"/>
            </a:solidFill>
            <a:round/>
          </a:ln>
          <a:extLst>
            <a:ext uri="{909E8E84-426E-40DD-AFC4-6F175D3DCCD1}">
              <a14:hiddenFill xmlns:a14="http://schemas.microsoft.com/office/drawing/2010/main">
                <a:noFill/>
              </a14:hiddenFill>
            </a:ext>
          </a:extLst>
        </p:spPr>
      </p:cxnSp>
      <p:sp>
        <p:nvSpPr>
          <p:cNvPr id="28" name="Rectangle 27"/>
          <p:cNvSpPr/>
          <p:nvPr/>
        </p:nvSpPr>
        <p:spPr>
          <a:xfrm>
            <a:off x="772724" y="1232466"/>
            <a:ext cx="3541714" cy="523220"/>
          </a:xfrm>
          <a:prstGeom prst="rect">
            <a:avLst/>
          </a:prstGeom>
        </p:spPr>
        <p:txBody>
          <a:bodyPr wrap="square">
            <a:spAutoFit/>
          </a:bodyPr>
          <a:lstStyle/>
          <a:p>
            <a:r>
              <a:rPr lang="en-US" dirty="0" smtClean="0">
                <a:solidFill>
                  <a:srgbClr val="002D72"/>
                </a:solidFill>
              </a:rPr>
              <a:t>US - Fiscal </a:t>
            </a:r>
            <a:r>
              <a:rPr lang="en-US" dirty="0">
                <a:solidFill>
                  <a:srgbClr val="002D72"/>
                </a:solidFill>
              </a:rPr>
              <a:t>D</a:t>
            </a:r>
            <a:r>
              <a:rPr lang="en-US" dirty="0" smtClean="0">
                <a:solidFill>
                  <a:srgbClr val="002D72"/>
                </a:solidFill>
              </a:rPr>
              <a:t>eficit (% of GDP) and Unemployment Rate (%)</a:t>
            </a:r>
            <a:endParaRPr lang="en-US" dirty="0">
              <a:solidFill>
                <a:srgbClr val="002D72"/>
              </a:solidFill>
            </a:endParaRPr>
          </a:p>
        </p:txBody>
      </p:sp>
      <p:sp>
        <p:nvSpPr>
          <p:cNvPr id="36" name="Text Box 3"/>
          <p:cNvSpPr txBox="1">
            <a:spLocks noChangeArrowheads="1"/>
          </p:cNvSpPr>
          <p:nvPr/>
        </p:nvSpPr>
        <p:spPr bwMode="auto">
          <a:xfrm>
            <a:off x="313184" y="6330225"/>
            <a:ext cx="8579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5720" rIns="45720">
            <a:spAutoFit/>
          </a:bodyPr>
          <a:lstStyle>
            <a:lvl1pPr algn="l" eaLnBrk="0" hangingPunct="0">
              <a:spcBef>
                <a:spcPct val="75000"/>
              </a:spcBef>
              <a:buClr>
                <a:schemeClr val="accent1"/>
              </a:buClr>
              <a:buFont typeface="Arial" pitchFamily="34" charset="0"/>
              <a:buChar char="●"/>
              <a:defRPr sz="1400">
                <a:solidFill>
                  <a:schemeClr val="tx1"/>
                </a:solidFill>
                <a:latin typeface="Arial" pitchFamily="34" charset="0"/>
              </a:defRPr>
            </a:lvl1pPr>
            <a:lvl2pPr marL="742950" indent="-285750" algn="l" eaLnBrk="0" hangingPunct="0">
              <a:spcBef>
                <a:spcPct val="25000"/>
              </a:spcBef>
              <a:buClr>
                <a:schemeClr val="accent1"/>
              </a:buClr>
              <a:buFont typeface="Arial" pitchFamily="34" charset="0"/>
              <a:buChar char="–"/>
              <a:defRPr sz="1400">
                <a:solidFill>
                  <a:schemeClr val="tx1"/>
                </a:solidFill>
                <a:latin typeface="Arial" pitchFamily="34" charset="0"/>
              </a:defRPr>
            </a:lvl2pPr>
            <a:lvl3pPr marL="11430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3pPr>
            <a:lvl4pPr marL="16002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4pPr>
            <a:lvl5pPr marL="2057400" indent="-228600" algn="l" eaLnBrk="0" hangingPunct="0">
              <a:spcBef>
                <a:spcPct val="25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spcBef>
                <a:spcPct val="25000"/>
              </a:spcBef>
              <a:spcAft>
                <a:spcPct val="0"/>
              </a:spcAft>
              <a:buClr>
                <a:schemeClr val="accent1"/>
              </a:buClr>
              <a:buFont typeface="Arial" pitchFamily="34" charset="0"/>
              <a:buChar char="•"/>
              <a:defRPr sz="1400">
                <a:solidFill>
                  <a:schemeClr val="tx1"/>
                </a:solidFill>
                <a:latin typeface="Arial" pitchFamily="34" charset="0"/>
              </a:defRPr>
            </a:lvl9pPr>
          </a:lstStyle>
          <a:p>
            <a:pPr eaLnBrk="1" hangingPunct="1">
              <a:spcBef>
                <a:spcPct val="50000"/>
              </a:spcBef>
              <a:buClrTx/>
              <a:buNone/>
            </a:pPr>
            <a:r>
              <a:rPr lang="en-US" altLang="en-US" sz="1000" b="0" dirty="0" smtClean="0">
                <a:solidFill>
                  <a:srgbClr val="53565A"/>
                </a:solidFill>
              </a:rPr>
              <a:t>Source: OECD, BLS, and </a:t>
            </a:r>
            <a:r>
              <a:rPr lang="en-US" altLang="en-US" sz="1000" b="0" dirty="0">
                <a:solidFill>
                  <a:srgbClr val="53565A"/>
                </a:solidFill>
              </a:rPr>
              <a:t>Citi Research</a:t>
            </a:r>
            <a:endParaRPr lang="en-GB" altLang="en-US" sz="1000" b="0" dirty="0">
              <a:solidFill>
                <a:srgbClr val="53565A"/>
              </a:solidFill>
            </a:endParaRPr>
          </a:p>
        </p:txBody>
      </p:sp>
      <p:sp>
        <p:nvSpPr>
          <p:cNvPr id="2" name="Slide Number Placeholder 1"/>
          <p:cNvSpPr>
            <a:spLocks noGrp="1"/>
          </p:cNvSpPr>
          <p:nvPr>
            <p:ph type="sldNum" sz="quarter" idx="10"/>
          </p:nvPr>
        </p:nvSpPr>
        <p:spPr/>
        <p:txBody>
          <a:bodyPr/>
          <a:lstStyle/>
          <a:p>
            <a:fld id="{A7F2147E-DABB-4D9D-AB5A-7AA97CE200CD}" type="slidenum">
              <a:rPr lang="en-US" smtClean="0"/>
              <a:t>9</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 y="1828800"/>
            <a:ext cx="4114800" cy="411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43436" y="1896774"/>
            <a:ext cx="4114800" cy="412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788024" y="1124744"/>
            <a:ext cx="3970212" cy="738664"/>
          </a:xfrm>
          <a:prstGeom prst="rect">
            <a:avLst/>
          </a:prstGeom>
          <a:noFill/>
        </p:spPr>
        <p:txBody>
          <a:bodyPr wrap="square">
            <a:spAutoFit/>
          </a:bodyPr>
          <a:lstStyle/>
          <a:p>
            <a:r>
              <a:rPr lang="en-US" dirty="0">
                <a:solidFill>
                  <a:srgbClr val="002D72"/>
                </a:solidFill>
              </a:rPr>
              <a:t>Mandatory Outlays </a:t>
            </a:r>
            <a:r>
              <a:rPr lang="en-US" dirty="0" smtClean="0">
                <a:solidFill>
                  <a:srgbClr val="002D72"/>
                </a:solidFill>
              </a:rPr>
              <a:t>are </a:t>
            </a:r>
            <a:r>
              <a:rPr lang="en-US" dirty="0">
                <a:solidFill>
                  <a:srgbClr val="002D72"/>
                </a:solidFill>
              </a:rPr>
              <a:t>Poised to Expand Budget </a:t>
            </a:r>
            <a:r>
              <a:rPr lang="en-US" dirty="0">
                <a:solidFill>
                  <a:srgbClr val="002060"/>
                </a:solidFill>
              </a:rPr>
              <a:t>Deficits While Discretionary Outlays Continue to </a:t>
            </a:r>
            <a:r>
              <a:rPr lang="en-US" dirty="0" smtClean="0">
                <a:solidFill>
                  <a:srgbClr val="002060"/>
                </a:solidFill>
              </a:rPr>
              <a:t>Shrink</a:t>
            </a:r>
            <a:endParaRPr lang="en-US" dirty="0">
              <a:solidFill>
                <a:srgbClr val="FF0000"/>
              </a:solidFill>
            </a:endParaRPr>
          </a:p>
        </p:txBody>
      </p:sp>
    </p:spTree>
    <p:custDataLst>
      <p:tags r:id="rId1"/>
    </p:custDataLst>
    <p:extLst>
      <p:ext uri="{BB962C8B-B14F-4D97-AF65-F5344CB8AC3E}">
        <p14:creationId xmlns:p14="http://schemas.microsoft.com/office/powerpoint/2010/main" val="218491653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17.04.30"/>
  <p:tag name="AS_TITLE" val="Aspose.Slides for Java"/>
  <p:tag name="AS_VERSION" val="17.4"/>
</p:tagLst>
</file>

<file path=ppt/tags/tag1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1.xml><?xml version="1.0" encoding="utf-8"?>
<p:tagLst xmlns:a="http://schemas.openxmlformats.org/drawingml/2006/main" xmlns:r="http://schemas.openxmlformats.org/officeDocument/2006/relationships" xmlns:p="http://schemas.openxmlformats.org/presentationml/2006/main">
  <p:tag name="SSB" val="TOC"/>
</p:tagLst>
</file>

<file path=ppt/tags/tag12.xml><?xml version="1.0" encoding="utf-8"?>
<p:tagLst xmlns:a="http://schemas.openxmlformats.org/drawingml/2006/main" xmlns:r="http://schemas.openxmlformats.org/officeDocument/2006/relationships" xmlns:p="http://schemas.openxmlformats.org/presentationml/2006/main">
  <p:tag name="SSB" val="TOCHeader"/>
</p:tagLst>
</file>

<file path=ppt/tags/tag13.xml><?xml version="1.0" encoding="utf-8"?>
<p:tagLst xmlns:a="http://schemas.openxmlformats.org/drawingml/2006/main" xmlns:r="http://schemas.openxmlformats.org/officeDocument/2006/relationships" xmlns:p="http://schemas.openxmlformats.org/presentationml/2006/main">
  <p:tag name="SSB" val="TOCTable"/>
</p:tagLst>
</file>

<file path=ppt/tags/tag1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6.xml><?xml version="1.0" encoding="utf-8"?>
<p:tagLst xmlns:a="http://schemas.openxmlformats.org/drawingml/2006/main" xmlns:r="http://schemas.openxmlformats.org/officeDocument/2006/relationships" xmlns:p="http://schemas.openxmlformats.org/presentationml/2006/main">
  <p:tag name="LAYOUT" val="ppLayoutBlank"/>
</p:tagLst>
</file>

<file path=ppt/tags/tag17.xml><?xml version="1.0" encoding="utf-8"?>
<p:tagLst xmlns:a="http://schemas.openxmlformats.org/drawingml/2006/main" xmlns:r="http://schemas.openxmlformats.org/officeDocument/2006/relationships" xmlns:p="http://schemas.openxmlformats.org/presentationml/2006/main">
  <p:tag name="LAYOUT" val="ppLayoutBlank"/>
</p:tagLst>
</file>

<file path=ppt/tags/tag1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xml><?xml version="1.0" encoding="utf-8"?>
<p:tagLst xmlns:a="http://schemas.openxmlformats.org/drawingml/2006/main" xmlns:r="http://schemas.openxmlformats.org/officeDocument/2006/relationships" xmlns:p="http://schemas.openxmlformats.org/presentationml/2006/main">
  <p:tag name="SSB" val="CitiLogo"/>
</p:tagLst>
</file>

<file path=ppt/tags/tag20.xml><?xml version="1.0" encoding="utf-8"?>
<p:tagLst xmlns:a="http://schemas.openxmlformats.org/drawingml/2006/main" xmlns:r="http://schemas.openxmlformats.org/officeDocument/2006/relationships" xmlns:p="http://schemas.openxmlformats.org/presentationml/2006/main">
  <p:tag name="SSB" val="txtPageMessage"/>
</p:tagLst>
</file>

<file path=ppt/tags/tag2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2.xml><?xml version="1.0" encoding="utf-8"?>
<p:tagLst xmlns:a="http://schemas.openxmlformats.org/drawingml/2006/main" xmlns:r="http://schemas.openxmlformats.org/officeDocument/2006/relationships" xmlns:p="http://schemas.openxmlformats.org/presentationml/2006/main">
  <p:tag name="SSB" val="txtPageMessage"/>
</p:tagLst>
</file>

<file path=ppt/tags/tag23.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5.xml><?xml version="1.0" encoding="utf-8"?>
<p:tagLst xmlns:a="http://schemas.openxmlformats.org/drawingml/2006/main" xmlns:r="http://schemas.openxmlformats.org/officeDocument/2006/relationships" xmlns:p="http://schemas.openxmlformats.org/presentationml/2006/main">
  <p:tag name="SSB" val="TOC"/>
</p:tagLst>
</file>

<file path=ppt/tags/tag26.xml><?xml version="1.0" encoding="utf-8"?>
<p:tagLst xmlns:a="http://schemas.openxmlformats.org/drawingml/2006/main" xmlns:r="http://schemas.openxmlformats.org/officeDocument/2006/relationships" xmlns:p="http://schemas.openxmlformats.org/presentationml/2006/main">
  <p:tag name="SSB" val="TOCHeader"/>
</p:tagLst>
</file>

<file path=ppt/tags/tag27.xml><?xml version="1.0" encoding="utf-8"?>
<p:tagLst xmlns:a="http://schemas.openxmlformats.org/drawingml/2006/main" xmlns:r="http://schemas.openxmlformats.org/officeDocument/2006/relationships" xmlns:p="http://schemas.openxmlformats.org/presentationml/2006/main">
  <p:tag name="SSB" val="TOCTable"/>
</p:tagLst>
</file>

<file path=ppt/tags/tag2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xml><?xml version="1.0" encoding="utf-8"?>
<p:tagLst xmlns:a="http://schemas.openxmlformats.org/drawingml/2006/main" xmlns:r="http://schemas.openxmlformats.org/officeDocument/2006/relationships" xmlns:p="http://schemas.openxmlformats.org/presentationml/2006/main">
  <p:tag name="SSB" val="CitiLogo"/>
</p:tagLst>
</file>

<file path=ppt/tags/tag3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3.xml><?xml version="1.0" encoding="utf-8"?>
<p:tagLst xmlns:a="http://schemas.openxmlformats.org/drawingml/2006/main" xmlns:r="http://schemas.openxmlformats.org/officeDocument/2006/relationships" xmlns:p="http://schemas.openxmlformats.org/presentationml/2006/main">
  <p:tag name="SSB" val="TOC"/>
</p:tagLst>
</file>

<file path=ppt/tags/tag34.xml><?xml version="1.0" encoding="utf-8"?>
<p:tagLst xmlns:a="http://schemas.openxmlformats.org/drawingml/2006/main" xmlns:r="http://schemas.openxmlformats.org/officeDocument/2006/relationships" xmlns:p="http://schemas.openxmlformats.org/presentationml/2006/main">
  <p:tag name="SSB" val="TOCHeader"/>
</p:tagLst>
</file>

<file path=ppt/tags/tag35.xml><?xml version="1.0" encoding="utf-8"?>
<p:tagLst xmlns:a="http://schemas.openxmlformats.org/drawingml/2006/main" xmlns:r="http://schemas.openxmlformats.org/officeDocument/2006/relationships" xmlns:p="http://schemas.openxmlformats.org/presentationml/2006/main">
  <p:tag name="SSB" val="TOCTable"/>
</p:tagLst>
</file>

<file path=ppt/tags/tag3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8.xml><?xml version="1.0" encoding="utf-8"?>
<p:tagLst xmlns:a="http://schemas.openxmlformats.org/drawingml/2006/main" xmlns:r="http://schemas.openxmlformats.org/officeDocument/2006/relationships" xmlns:p="http://schemas.openxmlformats.org/presentationml/2006/main">
  <p:tag name="LAYOUT" val="ppLayoutBlank"/>
</p:tagLst>
</file>

<file path=ppt/tags/tag39.xml><?xml version="1.0" encoding="utf-8"?>
<p:tagLst xmlns:a="http://schemas.openxmlformats.org/drawingml/2006/main" xmlns:r="http://schemas.openxmlformats.org/officeDocument/2006/relationships" xmlns:p="http://schemas.openxmlformats.org/presentationml/2006/main">
  <p:tag name="LAYOUT" val="ppLayoutBlank"/>
</p:tagLst>
</file>

<file path=ppt/tags/tag4.xml><?xml version="1.0" encoding="utf-8"?>
<p:tagLst xmlns:a="http://schemas.openxmlformats.org/drawingml/2006/main" xmlns:r="http://schemas.openxmlformats.org/officeDocument/2006/relationships" xmlns:p="http://schemas.openxmlformats.org/presentationml/2006/main">
  <p:tag name="SSB" val="CitiLogo"/>
</p:tagLst>
</file>

<file path=ppt/tags/tag40.xml><?xml version="1.0" encoding="utf-8"?>
<p:tagLst xmlns:a="http://schemas.openxmlformats.org/drawingml/2006/main" xmlns:r="http://schemas.openxmlformats.org/officeDocument/2006/relationships" xmlns:p="http://schemas.openxmlformats.org/presentationml/2006/main">
  <p:tag name="SSB" val="TOC"/>
</p:tagLst>
</file>

<file path=ppt/tags/tag41.xml><?xml version="1.0" encoding="utf-8"?>
<p:tagLst xmlns:a="http://schemas.openxmlformats.org/drawingml/2006/main" xmlns:r="http://schemas.openxmlformats.org/officeDocument/2006/relationships" xmlns:p="http://schemas.openxmlformats.org/presentationml/2006/main">
  <p:tag name="SSB" val="TOCHeader"/>
</p:tagLst>
</file>

<file path=ppt/tags/tag42.xml><?xml version="1.0" encoding="utf-8"?>
<p:tagLst xmlns:a="http://schemas.openxmlformats.org/drawingml/2006/main" xmlns:r="http://schemas.openxmlformats.org/officeDocument/2006/relationships" xmlns:p="http://schemas.openxmlformats.org/presentationml/2006/main">
  <p:tag name="SSB" val="TOCTable"/>
</p:tagLst>
</file>

<file path=ppt/tags/tag43.xml><?xml version="1.0" encoding="utf-8"?>
<p:tagLst xmlns:a="http://schemas.openxmlformats.org/drawingml/2006/main" xmlns:r="http://schemas.openxmlformats.org/officeDocument/2006/relationships" xmlns:p="http://schemas.openxmlformats.org/presentationml/2006/main">
  <p:tag name="LAYOUT" val="ppLayoutObject"/>
</p:tagLst>
</file>

<file path=ppt/tags/tag4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45.xml><?xml version="1.0" encoding="utf-8"?>
<p:tagLst xmlns:a="http://schemas.openxmlformats.org/drawingml/2006/main" xmlns:r="http://schemas.openxmlformats.org/officeDocument/2006/relationships" xmlns:p="http://schemas.openxmlformats.org/presentationml/2006/main">
  <p:tag name="SSB" val="TOC"/>
</p:tagLst>
</file>

<file path=ppt/tags/tag46.xml><?xml version="1.0" encoding="utf-8"?>
<p:tagLst xmlns:a="http://schemas.openxmlformats.org/drawingml/2006/main" xmlns:r="http://schemas.openxmlformats.org/officeDocument/2006/relationships" xmlns:p="http://schemas.openxmlformats.org/presentationml/2006/main">
  <p:tag name="SSB" val="TOCHeader"/>
</p:tagLst>
</file>

<file path=ppt/tags/tag47.xml><?xml version="1.0" encoding="utf-8"?>
<p:tagLst xmlns:a="http://schemas.openxmlformats.org/drawingml/2006/main" xmlns:r="http://schemas.openxmlformats.org/officeDocument/2006/relationships" xmlns:p="http://schemas.openxmlformats.org/presentationml/2006/main">
  <p:tag name="SSB" val="TOCTable"/>
</p:tagLst>
</file>

<file path=ppt/tags/tag4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4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xml><?xml version="1.0" encoding="utf-8"?>
<p:tagLst xmlns:a="http://schemas.openxmlformats.org/drawingml/2006/main" xmlns:r="http://schemas.openxmlformats.org/officeDocument/2006/relationships" xmlns:p="http://schemas.openxmlformats.org/presentationml/2006/main">
  <p:tag name="SSB" val="CitiLogo"/>
</p:tagLst>
</file>

<file path=ppt/tags/tag5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1.xml><?xml version="1.0" encoding="utf-8"?>
<p:tagLst xmlns:a="http://schemas.openxmlformats.org/drawingml/2006/main" xmlns:r="http://schemas.openxmlformats.org/officeDocument/2006/relationships" xmlns:p="http://schemas.openxmlformats.org/presentationml/2006/main">
  <p:tag name="SSB" val="TOC"/>
</p:tagLst>
</file>

<file path=ppt/tags/tag52.xml><?xml version="1.0" encoding="utf-8"?>
<p:tagLst xmlns:a="http://schemas.openxmlformats.org/drawingml/2006/main" xmlns:r="http://schemas.openxmlformats.org/officeDocument/2006/relationships" xmlns:p="http://schemas.openxmlformats.org/presentationml/2006/main">
  <p:tag name="SSB" val="TOCHeader"/>
</p:tagLst>
</file>

<file path=ppt/tags/tag53.xml><?xml version="1.0" encoding="utf-8"?>
<p:tagLst xmlns:a="http://schemas.openxmlformats.org/drawingml/2006/main" xmlns:r="http://schemas.openxmlformats.org/officeDocument/2006/relationships" xmlns:p="http://schemas.openxmlformats.org/presentationml/2006/main">
  <p:tag name="SSB" val="TOCTable"/>
</p:tagLst>
</file>

<file path=ppt/tags/tag5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6.xml><?xml version="1.0" encoding="utf-8"?>
<p:tagLst xmlns:a="http://schemas.openxmlformats.org/drawingml/2006/main" xmlns:r="http://schemas.openxmlformats.org/officeDocument/2006/relationships" xmlns:p="http://schemas.openxmlformats.org/presentationml/2006/main">
  <p:tag name="SSB" val="CitiLogo"/>
</p:tagLst>
</file>

<file path=ppt/tags/tag7.xml><?xml version="1.0" encoding="utf-8"?>
<p:tagLst xmlns:a="http://schemas.openxmlformats.org/drawingml/2006/main" xmlns:r="http://schemas.openxmlformats.org/officeDocument/2006/relationships" xmlns:p="http://schemas.openxmlformats.org/presentationml/2006/main">
  <p:tag name="SSB" val="CitiLogo"/>
</p:tagLst>
</file>

<file path=ppt/tags/tag8.xml><?xml version="1.0" encoding="utf-8"?>
<p:tagLst xmlns:a="http://schemas.openxmlformats.org/drawingml/2006/main" xmlns:r="http://schemas.openxmlformats.org/officeDocument/2006/relationships" xmlns:p="http://schemas.openxmlformats.org/presentationml/2006/main">
  <p:tag name="LAYOUT" val="ppLayoutTitle"/>
</p:tagLst>
</file>

<file path=ppt/tags/tag9.xml><?xml version="1.0" encoding="utf-8"?>
<p:tagLst xmlns:a="http://schemas.openxmlformats.org/drawingml/2006/main" xmlns:r="http://schemas.openxmlformats.org/officeDocument/2006/relationships" xmlns:p="http://schemas.openxmlformats.org/presentationml/2006/main">
  <p:tag name="LAYOUT" val="ppLayoutObject"/>
</p:tagLst>
</file>

<file path=ppt/theme/theme1.xml><?xml version="1.0" encoding="utf-8"?>
<a:theme xmlns:a="http://schemas.openxmlformats.org/drawingml/2006/main" name="CIRA_ICG">
  <a:themeElements>
    <a:clrScheme name="Citi Research">
      <a:dk1>
        <a:srgbClr val="53565A"/>
      </a:dk1>
      <a:lt1>
        <a:sysClr val="window" lastClr="FFFFFF"/>
      </a:lt1>
      <a:dk2>
        <a:srgbClr val="002D72"/>
      </a:dk2>
      <a:lt2>
        <a:srgbClr val="97999B"/>
      </a:lt2>
      <a:accent1>
        <a:srgbClr val="00BDF2"/>
      </a:accent1>
      <a:accent2>
        <a:srgbClr val="CCF2FC"/>
      </a:accent2>
      <a:accent3>
        <a:srgbClr val="FFFFFF"/>
      </a:accent3>
      <a:accent4>
        <a:srgbClr val="99ABC7"/>
      </a:accent4>
      <a:accent5>
        <a:srgbClr val="00B0B9"/>
      </a:accent5>
      <a:accent6>
        <a:srgbClr val="99DFE3"/>
      </a:accent6>
      <a:hlink>
        <a:srgbClr val="99ABC7"/>
      </a:hlink>
      <a:folHlink>
        <a:srgbClr val="99DFE3"/>
      </a:folHlink>
    </a:clrScheme>
    <a:fontScheme name="CIRA_Tool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IRA_Tools 1">
        <a:dk1>
          <a:srgbClr val="53565A"/>
        </a:dk1>
        <a:lt1>
          <a:srgbClr val="FFFFFF"/>
        </a:lt1>
        <a:dk2>
          <a:srgbClr val="002D72"/>
        </a:dk2>
        <a:lt2>
          <a:srgbClr val="97999B"/>
        </a:lt2>
        <a:accent1>
          <a:srgbClr val="00BDF2"/>
        </a:accent1>
        <a:accent2>
          <a:srgbClr val="CCF2FC"/>
        </a:accent2>
        <a:accent3>
          <a:srgbClr val="FFFFFF"/>
        </a:accent3>
        <a:accent4>
          <a:srgbClr val="46484C"/>
        </a:accent4>
        <a:accent5>
          <a:srgbClr val="AADBF7"/>
        </a:accent5>
        <a:accent6>
          <a:srgbClr val="B9DBE4"/>
        </a:accent6>
        <a:hlink>
          <a:srgbClr val="99ABC7"/>
        </a:hlink>
        <a:folHlink>
          <a:srgbClr val="99DF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C Master">
  <a:themeElements>
    <a:clrScheme name="Citi Research">
      <a:dk1>
        <a:srgbClr val="53565A"/>
      </a:dk1>
      <a:lt1>
        <a:sysClr val="window" lastClr="FFFFFF"/>
      </a:lt1>
      <a:dk2>
        <a:srgbClr val="002D72"/>
      </a:dk2>
      <a:lt2>
        <a:srgbClr val="97999B"/>
      </a:lt2>
      <a:accent1>
        <a:srgbClr val="00BDF2"/>
      </a:accent1>
      <a:accent2>
        <a:srgbClr val="CCF2FC"/>
      </a:accent2>
      <a:accent3>
        <a:srgbClr val="FFFFFF"/>
      </a:accent3>
      <a:accent4>
        <a:srgbClr val="99ABC7"/>
      </a:accent4>
      <a:accent5>
        <a:srgbClr val="00B0B9"/>
      </a:accent5>
      <a:accent6>
        <a:srgbClr val="99DFE3"/>
      </a:accent6>
      <a:hlink>
        <a:srgbClr val="99ABC7"/>
      </a:hlink>
      <a:folHlink>
        <a:srgbClr val="99DFE3"/>
      </a:folHlink>
    </a:clrScheme>
    <a:fontScheme name="TOC Mast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OC Master 1">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CB6015"/>
        </a:folHlink>
      </a:clrScheme>
      <a:clrMap bg1="lt1" tx1="dk1" bg2="lt2" tx2="dk2" accent1="accent1" accent2="accent2" accent3="accent3" accent4="accent4" accent5="accent5" accent6="accent6" hlink="hlink" folHlink="folHlink"/>
    </a:extraClrScheme>
    <a:extraClrScheme>
      <a:clrScheme name="TOC Master 2">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99DFE3"/>
        </a:folHlink>
      </a:clrScheme>
      <a:clrMap bg1="lt1" tx1="dk1" bg2="lt2" tx2="dk2" accent1="accent1" accent2="accent2" accent3="accent3" accent4="accent4" accent5="accent5" accent6="accent6" hlink="hlink" folHlink="folHlink"/>
    </a:extraClrScheme>
    <a:extraClrScheme>
      <a:clrScheme name="TOC Master 3">
        <a:dk1>
          <a:srgbClr val="53565A"/>
        </a:dk1>
        <a:lt1>
          <a:srgbClr val="FFFFFF"/>
        </a:lt1>
        <a:dk2>
          <a:srgbClr val="002D72"/>
        </a:dk2>
        <a:lt2>
          <a:srgbClr val="97999B"/>
        </a:lt2>
        <a:accent1>
          <a:srgbClr val="00BDF2"/>
        </a:accent1>
        <a:accent2>
          <a:srgbClr val="CCF2FC"/>
        </a:accent2>
        <a:accent3>
          <a:srgbClr val="FFFFFF"/>
        </a:accent3>
        <a:accent4>
          <a:srgbClr val="46484C"/>
        </a:accent4>
        <a:accent5>
          <a:srgbClr val="AADBF7"/>
        </a:accent5>
        <a:accent6>
          <a:srgbClr val="B9DBE4"/>
        </a:accent6>
        <a:hlink>
          <a:srgbClr val="99ABC7"/>
        </a:hlink>
        <a:folHlink>
          <a:srgbClr val="99DF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closure Page Master">
  <a:themeElements>
    <a:clrScheme name="Citi Research">
      <a:dk1>
        <a:srgbClr val="53565A"/>
      </a:dk1>
      <a:lt1>
        <a:sysClr val="window" lastClr="FFFFFF"/>
      </a:lt1>
      <a:dk2>
        <a:srgbClr val="002D72"/>
      </a:dk2>
      <a:lt2>
        <a:srgbClr val="97999B"/>
      </a:lt2>
      <a:accent1>
        <a:srgbClr val="00BDF2"/>
      </a:accent1>
      <a:accent2>
        <a:srgbClr val="CCF2FC"/>
      </a:accent2>
      <a:accent3>
        <a:srgbClr val="FFFFFF"/>
      </a:accent3>
      <a:accent4>
        <a:srgbClr val="99ABC7"/>
      </a:accent4>
      <a:accent5>
        <a:srgbClr val="00B0B9"/>
      </a:accent5>
      <a:accent6>
        <a:srgbClr val="99DFE3"/>
      </a:accent6>
      <a:hlink>
        <a:srgbClr val="99ABC7"/>
      </a:hlink>
      <a:folHlink>
        <a:srgbClr val="99DFE3"/>
      </a:folHlink>
    </a:clrScheme>
    <a:fontScheme name="Disclosure Page Mast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isclosure Page Master 1">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CB6015"/>
        </a:folHlink>
      </a:clrScheme>
      <a:clrMap bg1="lt1" tx1="dk1" bg2="lt2" tx2="dk2" accent1="accent1" accent2="accent2" accent3="accent3" accent4="accent4" accent5="accent5" accent6="accent6" hlink="hlink" folHlink="folHlink"/>
    </a:extraClrScheme>
    <a:extraClrScheme>
      <a:clrScheme name="Disclosure Page Master 2">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99DFE3"/>
        </a:folHlink>
      </a:clrScheme>
      <a:clrMap bg1="lt1" tx1="dk1" bg2="lt2" tx2="dk2" accent1="accent1" accent2="accent2" accent3="accent3" accent4="accent4" accent5="accent5" accent6="accent6" hlink="hlink" folHlink="folHlink"/>
    </a:extraClrScheme>
    <a:extraClrScheme>
      <a:clrScheme name="Disclosure Page Master 3">
        <a:dk1>
          <a:srgbClr val="53565A"/>
        </a:dk1>
        <a:lt1>
          <a:srgbClr val="FFFFFF"/>
        </a:lt1>
        <a:dk2>
          <a:srgbClr val="002D72"/>
        </a:dk2>
        <a:lt2>
          <a:srgbClr val="97999B"/>
        </a:lt2>
        <a:accent1>
          <a:srgbClr val="00BDF2"/>
        </a:accent1>
        <a:accent2>
          <a:srgbClr val="CCF2FC"/>
        </a:accent2>
        <a:accent3>
          <a:srgbClr val="FFFFFF"/>
        </a:accent3>
        <a:accent4>
          <a:srgbClr val="46484C"/>
        </a:accent4>
        <a:accent5>
          <a:srgbClr val="AADBF7"/>
        </a:accent5>
        <a:accent6>
          <a:srgbClr val="B9DBE4"/>
        </a:accent6>
        <a:hlink>
          <a:srgbClr val="99ABC7"/>
        </a:hlink>
        <a:folHlink>
          <a:srgbClr val="99DFE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wo Line Title Master">
  <a:themeElements>
    <a:clrScheme name="Citi Research">
      <a:dk1>
        <a:srgbClr val="53565A"/>
      </a:dk1>
      <a:lt1>
        <a:sysClr val="window" lastClr="FFFFFF"/>
      </a:lt1>
      <a:dk2>
        <a:srgbClr val="002D72"/>
      </a:dk2>
      <a:lt2>
        <a:srgbClr val="97999B"/>
      </a:lt2>
      <a:accent1>
        <a:srgbClr val="00BDF2"/>
      </a:accent1>
      <a:accent2>
        <a:srgbClr val="CCF2FC"/>
      </a:accent2>
      <a:accent3>
        <a:srgbClr val="FFFFFF"/>
      </a:accent3>
      <a:accent4>
        <a:srgbClr val="99ABC7"/>
      </a:accent4>
      <a:accent5>
        <a:srgbClr val="00B0B9"/>
      </a:accent5>
      <a:accent6>
        <a:srgbClr val="99DFE3"/>
      </a:accent6>
      <a:hlink>
        <a:srgbClr val="99ABC7"/>
      </a:hlink>
      <a:folHlink>
        <a:srgbClr val="99DFE3"/>
      </a:folHlink>
    </a:clrScheme>
    <a:fontScheme name="Two Line Title Mast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wo Line Title Master 1">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CB6015"/>
        </a:folHlink>
      </a:clrScheme>
      <a:clrMap bg1="lt1" tx1="dk1" bg2="lt2" tx2="dk2" accent1="accent1" accent2="accent2" accent3="accent3" accent4="accent4" accent5="accent5" accent6="accent6" hlink="hlink" folHlink="folHlink"/>
    </a:extraClrScheme>
    <a:extraClrScheme>
      <a:clrScheme name="Two Line Title Master 2">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99DFE3"/>
        </a:folHlink>
      </a:clrScheme>
      <a:clrMap bg1="lt1" tx1="dk1" bg2="lt2" tx2="dk2" accent1="accent1" accent2="accent2" accent3="accent3" accent4="accent4" accent5="accent5" accent6="accent6" hlink="hlink" folHlink="folHlink"/>
    </a:extraClrScheme>
    <a:extraClrScheme>
      <a:clrScheme name="Two Line Title Master 3">
        <a:dk1>
          <a:srgbClr val="53565A"/>
        </a:dk1>
        <a:lt1>
          <a:srgbClr val="FFFFFF"/>
        </a:lt1>
        <a:dk2>
          <a:srgbClr val="002D72"/>
        </a:dk2>
        <a:lt2>
          <a:srgbClr val="97999B"/>
        </a:lt2>
        <a:accent1>
          <a:srgbClr val="00BDF2"/>
        </a:accent1>
        <a:accent2>
          <a:srgbClr val="CCF2FC"/>
        </a:accent2>
        <a:accent3>
          <a:srgbClr val="FFFFFF"/>
        </a:accent3>
        <a:accent4>
          <a:srgbClr val="46484C"/>
        </a:accent4>
        <a:accent5>
          <a:srgbClr val="AADBF7"/>
        </a:accent5>
        <a:accent6>
          <a:srgbClr val="B9DBE4"/>
        </a:accent6>
        <a:hlink>
          <a:srgbClr val="99ABC7"/>
        </a:hlink>
        <a:folHlink>
          <a:srgbClr val="99DFE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OC Master">
  <a:themeElements>
    <a:clrScheme name="Citi Research">
      <a:dk1>
        <a:srgbClr val="53565A"/>
      </a:dk1>
      <a:lt1>
        <a:sysClr val="window" lastClr="FFFFFF"/>
      </a:lt1>
      <a:dk2>
        <a:srgbClr val="002D72"/>
      </a:dk2>
      <a:lt2>
        <a:srgbClr val="97999B"/>
      </a:lt2>
      <a:accent1>
        <a:srgbClr val="00BDF2"/>
      </a:accent1>
      <a:accent2>
        <a:srgbClr val="CCF2FC"/>
      </a:accent2>
      <a:accent3>
        <a:srgbClr val="FFFFFF"/>
      </a:accent3>
      <a:accent4>
        <a:srgbClr val="99ABC7"/>
      </a:accent4>
      <a:accent5>
        <a:srgbClr val="00B0B9"/>
      </a:accent5>
      <a:accent6>
        <a:srgbClr val="99DFE3"/>
      </a:accent6>
      <a:hlink>
        <a:srgbClr val="99ABC7"/>
      </a:hlink>
      <a:folHlink>
        <a:srgbClr val="99DFE3"/>
      </a:folHlink>
    </a:clrScheme>
    <a:fontScheme name="TOC Master">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OC Master 1">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CB6015"/>
        </a:folHlink>
      </a:clrScheme>
      <a:clrMap bg1="lt1" tx1="dk1" bg2="lt2" tx2="dk2" accent1="accent1" accent2="accent2" accent3="accent3" accent4="accent4" accent5="accent5" accent6="accent6" hlink="hlink" folHlink="folHlink"/>
    </a:extraClrScheme>
    <a:extraClrScheme>
      <a:clrScheme name="TOC Master 2">
        <a:dk1>
          <a:srgbClr val="53565A"/>
        </a:dk1>
        <a:lt1>
          <a:srgbClr val="FFFFFF"/>
        </a:lt1>
        <a:dk2>
          <a:srgbClr val="002D72"/>
        </a:dk2>
        <a:lt2>
          <a:srgbClr val="97999B"/>
        </a:lt2>
        <a:accent1>
          <a:srgbClr val="00BDF2"/>
        </a:accent1>
        <a:accent2>
          <a:srgbClr val="CCEFF1"/>
        </a:accent2>
        <a:accent3>
          <a:srgbClr val="FFFFFF"/>
        </a:accent3>
        <a:accent4>
          <a:srgbClr val="46484C"/>
        </a:accent4>
        <a:accent5>
          <a:srgbClr val="AADBF7"/>
        </a:accent5>
        <a:accent6>
          <a:srgbClr val="B9D9DA"/>
        </a:accent6>
        <a:hlink>
          <a:srgbClr val="99ABC7"/>
        </a:hlink>
        <a:folHlink>
          <a:srgbClr val="99DFE3"/>
        </a:folHlink>
      </a:clrScheme>
      <a:clrMap bg1="lt1" tx1="dk1" bg2="lt2" tx2="dk2" accent1="accent1" accent2="accent2" accent3="accent3" accent4="accent4" accent5="accent5" accent6="accent6" hlink="hlink" folHlink="folHlink"/>
    </a:extraClrScheme>
    <a:extraClrScheme>
      <a:clrScheme name="TOC Master 3">
        <a:dk1>
          <a:srgbClr val="53565A"/>
        </a:dk1>
        <a:lt1>
          <a:srgbClr val="FFFFFF"/>
        </a:lt1>
        <a:dk2>
          <a:srgbClr val="002D72"/>
        </a:dk2>
        <a:lt2>
          <a:srgbClr val="97999B"/>
        </a:lt2>
        <a:accent1>
          <a:srgbClr val="00BDF2"/>
        </a:accent1>
        <a:accent2>
          <a:srgbClr val="CCF2FC"/>
        </a:accent2>
        <a:accent3>
          <a:srgbClr val="FFFFFF"/>
        </a:accent3>
        <a:accent4>
          <a:srgbClr val="46484C"/>
        </a:accent4>
        <a:accent5>
          <a:srgbClr val="AADBF7"/>
        </a:accent5>
        <a:accent6>
          <a:srgbClr val="B9DBE4"/>
        </a:accent6>
        <a:hlink>
          <a:srgbClr val="99ABC7"/>
        </a:hlink>
        <a:folHlink>
          <a:srgbClr val="99DFE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CIRA_ICG</Template>
  <TotalTime>94653</TotalTime>
  <Words>3939</Words>
  <Application>Microsoft Office PowerPoint</Application>
  <PresentationFormat>Letter Paper (8.5x11 in)</PresentationFormat>
  <Paragraphs>808</Paragraphs>
  <Slides>44</Slides>
  <Notes>29</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CIRA_ICG</vt:lpstr>
      <vt:lpstr>TOC Master</vt:lpstr>
      <vt:lpstr>Disclosure Page Master</vt:lpstr>
      <vt:lpstr>Two Line Title Master</vt:lpstr>
      <vt:lpstr>1_TOC Master</vt:lpstr>
      <vt:lpstr>AE monetary &amp; fiscal policies &amp; trade wars:  implications for EMs</vt:lpstr>
      <vt:lpstr>Global Economic Outlook: As Good As It Gets</vt:lpstr>
      <vt:lpstr>2018: Strong Growth, Steady Inflation, Tightening Monetary Policy</vt:lpstr>
      <vt:lpstr>As Good As It Gets</vt:lpstr>
      <vt:lpstr>The Global Economy Looks Pretty Good</vt:lpstr>
      <vt:lpstr>The Global Economy Still Looks Pretty Good</vt:lpstr>
      <vt:lpstr>US: Growth Has Picking Up and is Broad-Based</vt:lpstr>
      <vt:lpstr>US: Fiscal Stimulus Likely Boost Growth in 2018 and 2019</vt:lpstr>
      <vt:lpstr>But A Fiscal Hangover In the US Looms Eventually</vt:lpstr>
      <vt:lpstr>Eurozone: Peak Momentum Has Passed </vt:lpstr>
      <vt:lpstr>PowerPoint Presentation</vt:lpstr>
      <vt:lpstr>Japan: Growth is There, Inflation Continues to Lag</vt:lpstr>
      <vt:lpstr>China: 2017 Growth Outperformed. We see steady growth in ‘18</vt:lpstr>
      <vt:lpstr>Global: Q1 Softness Is Probably an Aberration</vt:lpstr>
      <vt:lpstr>As Good As It Gets</vt:lpstr>
      <vt:lpstr>The World Is Still Cyclical </vt:lpstr>
      <vt:lpstr>Business Cycle Arithmetic: This Cycle is Long, but Not Strong</vt:lpstr>
      <vt:lpstr>Labor Markets are Fairly Tight and Getting Tighter</vt:lpstr>
      <vt:lpstr>Wage Growth and Inflation Still Low</vt:lpstr>
      <vt:lpstr>But Some Cracks Are Appearing: Asset Valuations Are Stretched and are beginning to nudge down for equities</vt:lpstr>
      <vt:lpstr>As Good As It Gets</vt:lpstr>
      <vt:lpstr>Monetary Policy Is Tightening Across AEs</vt:lpstr>
      <vt:lpstr>Global Tapering Will Boost Net Supply of Government Bonds</vt:lpstr>
      <vt:lpstr>US – Market Has Been Moving Toward Dots </vt:lpstr>
      <vt:lpstr>US – Financial Conditions have begun to tighten</vt:lpstr>
      <vt:lpstr>As Good As It Gets</vt:lpstr>
      <vt:lpstr>Why Is the USD Weakening? So many explanations…</vt:lpstr>
      <vt:lpstr>USD Appreciation Could Affect the US And the Global Economy</vt:lpstr>
      <vt:lpstr>As Good As It Gets</vt:lpstr>
      <vt:lpstr>Protectionism Appears to be Rising</vt:lpstr>
      <vt:lpstr>Exposure by Country</vt:lpstr>
      <vt:lpstr>Stock Markets Exposure to the US Varies Across Economies…</vt:lpstr>
      <vt:lpstr>As Good As It Gets</vt:lpstr>
      <vt:lpstr>How resilient is India likely to be to AE interest rate and exchange rate shocks? </vt:lpstr>
      <vt:lpstr>Conclusion</vt:lpstr>
      <vt:lpstr>Citi Economic Forecasts Overview 2017F-2019F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Title/Subject]</dc:title>
  <dc:creator>Kirkby, Rachel [ICG-RSCH]</dc:creator>
  <cp:lastModifiedBy>Burton, Trent </cp:lastModifiedBy>
  <cp:revision>3257</cp:revision>
  <cp:lastPrinted>2018-04-29T17:59:16Z</cp:lastPrinted>
  <dcterms:created xsi:type="dcterms:W3CDTF">2014-01-15T11:21:55Z</dcterms:created>
  <dcterms:modified xsi:type="dcterms:W3CDTF">2018-04-30T05:11:47Z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itiPath">
    <vt:lpwstr>Citi.wmf</vt:lpwstr>
  </property>
  <property fmtid="{D5CDD505-2E9C-101B-9397-08002B2CF9AE}" pid="3" name="key">
    <vt:lpwstr>E6XYB6412478</vt:lpwstr>
  </property>
  <property fmtid="{D5CDD505-2E9C-101B-9397-08002B2CF9AE}" pid="4" name="Pitchbook Compatible">
    <vt:lpwstr>Yes</vt:lpwstr>
  </property>
  <property fmtid="{D5CDD505-2E9C-101B-9397-08002B2CF9AE}" pid="5" name="PNSOpt">
    <vt:lpwstr>1s</vt:lpwstr>
  </property>
  <property fmtid="{D5CDD505-2E9C-101B-9397-08002B2CF9AE}" pid="6" name="TOCOpt">
    <vt:lpwstr>1</vt:lpwstr>
  </property>
  <property fmtid="{D5CDD505-2E9C-101B-9397-08002B2CF9AE}" pid="7" name="Design">
    <vt:lpwstr>CIRA_ICG.potx</vt:lpwstr>
  </property>
  <property fmtid="{D5CDD505-2E9C-101B-9397-08002B2CF9AE}" pid="8" name="CustomTemplateName">
    <vt:lpwstr>ICG</vt:lpwstr>
  </property>
</Properties>
</file>